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7" r:id="rId3"/>
    <p:sldId id="269" r:id="rId4"/>
    <p:sldId id="258" r:id="rId5"/>
    <p:sldId id="293" r:id="rId6"/>
    <p:sldId id="259" r:id="rId7"/>
    <p:sldId id="268" r:id="rId8"/>
    <p:sldId id="260" r:id="rId9"/>
    <p:sldId id="261" r:id="rId10"/>
    <p:sldId id="262" r:id="rId11"/>
    <p:sldId id="296" r:id="rId12"/>
    <p:sldId id="279" r:id="rId13"/>
    <p:sldId id="294" r:id="rId14"/>
    <p:sldId id="263" r:id="rId15"/>
    <p:sldId id="270" r:id="rId16"/>
    <p:sldId id="276" r:id="rId17"/>
    <p:sldId id="283" r:id="rId18"/>
    <p:sldId id="292" r:id="rId19"/>
    <p:sldId id="271" r:id="rId20"/>
    <p:sldId id="272" r:id="rId21"/>
    <p:sldId id="273" r:id="rId22"/>
    <p:sldId id="266" r:id="rId23"/>
    <p:sldId id="280" r:id="rId24"/>
    <p:sldId id="281" r:id="rId25"/>
    <p:sldId id="282" r:id="rId26"/>
    <p:sldId id="297" r:id="rId27"/>
    <p:sldId id="277" r:id="rId28"/>
    <p:sldId id="267" r:id="rId29"/>
    <p:sldId id="274" r:id="rId30"/>
    <p:sldId id="275" r:id="rId31"/>
    <p:sldId id="265" r:id="rId32"/>
    <p:sldId id="264" r:id="rId33"/>
    <p:sldId id="278" r:id="rId34"/>
    <p:sldId id="286" r:id="rId35"/>
    <p:sldId id="290" r:id="rId36"/>
    <p:sldId id="291" r:id="rId37"/>
    <p:sldId id="295" r:id="rId38"/>
    <p:sldId id="287" r:id="rId39"/>
    <p:sldId id="288" r:id="rId40"/>
    <p:sldId id="289" r:id="rId41"/>
    <p:sldId id="284" r:id="rId42"/>
    <p:sldId id="285" r:id="rId43"/>
  </p:sldIdLst>
  <p:sldSz cx="9144000" cy="5143500" type="screen16x9"/>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EF8"/>
    <a:srgbClr val="E8F4F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9118" autoAdjust="0"/>
    <p:restoredTop sz="94660"/>
  </p:normalViewPr>
  <p:slideViewPr>
    <p:cSldViewPr>
      <p:cViewPr varScale="1">
        <p:scale>
          <a:sx n="91" d="100"/>
          <a:sy n="91" d="100"/>
        </p:scale>
        <p:origin x="-642" y="6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965D6B-05DE-4689-ADC4-3C038764AB71}" type="datetimeFigureOut">
              <a:rPr lang="pl-PL" smtClean="0"/>
              <a:pPr/>
              <a:t>2024-02-27</a:t>
            </a:fld>
            <a:endParaRPr lang="pl-PL"/>
          </a:p>
        </p:txBody>
      </p:sp>
      <p:sp>
        <p:nvSpPr>
          <p:cNvPr id="4" name="Symbol zastępczy obrazu slajd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379176-A51A-4D69-83EF-627CF1BF4772}" type="slidenum">
              <a:rPr lang="pl-PL" smtClean="0"/>
              <a:pPr/>
              <a:t>‹#›</a:t>
            </a:fld>
            <a:endParaRPr lang="pl-P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85379176-A51A-4D69-83EF-627CF1BF4772}" type="slidenum">
              <a:rPr lang="pl-PL" smtClean="0"/>
              <a:pPr/>
              <a:t>7</a:t>
            </a:fld>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85379176-A51A-4D69-83EF-627CF1BF4772}" type="slidenum">
              <a:rPr lang="pl-PL" smtClean="0"/>
              <a:pPr/>
              <a:t>29</a:t>
            </a:fld>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1597819"/>
            <a:ext cx="7772400" cy="1102519"/>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54F163F6-B1F9-40EB-A036-D18956F35F37}" type="datetimeFigureOut">
              <a:rPr lang="pl-PL" smtClean="0"/>
              <a:pPr/>
              <a:t>2024-02-27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8D6C56D-216C-4D5E-AD57-8C922896885C}"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54F163F6-B1F9-40EB-A036-D18956F35F37}" type="datetimeFigureOut">
              <a:rPr lang="pl-PL" smtClean="0"/>
              <a:pPr/>
              <a:t>2024-02-27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8D6C56D-216C-4D5E-AD57-8C922896885C}"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05979"/>
            <a:ext cx="2057400" cy="4388644"/>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05979"/>
            <a:ext cx="6019800" cy="4388644"/>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54F163F6-B1F9-40EB-A036-D18956F35F37}" type="datetimeFigureOut">
              <a:rPr lang="pl-PL" smtClean="0"/>
              <a:pPr/>
              <a:t>2024-02-27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8D6C56D-216C-4D5E-AD57-8C922896885C}"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54F163F6-B1F9-40EB-A036-D18956F35F37}" type="datetimeFigureOut">
              <a:rPr lang="pl-PL" smtClean="0"/>
              <a:pPr/>
              <a:t>2024-02-27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8D6C56D-216C-4D5E-AD57-8C922896885C}"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3305176"/>
            <a:ext cx="7772400" cy="1021556"/>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54F163F6-B1F9-40EB-A036-D18956F35F37}" type="datetimeFigureOut">
              <a:rPr lang="pl-PL" smtClean="0"/>
              <a:pPr/>
              <a:t>2024-02-27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8D6C56D-216C-4D5E-AD57-8C922896885C}"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54F163F6-B1F9-40EB-A036-D18956F35F37}" type="datetimeFigureOut">
              <a:rPr lang="pl-PL" smtClean="0"/>
              <a:pPr/>
              <a:t>2024-02-27</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E8D6C56D-216C-4D5E-AD57-8C922896885C}"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54F163F6-B1F9-40EB-A036-D18956F35F37}" type="datetimeFigureOut">
              <a:rPr lang="pl-PL" smtClean="0"/>
              <a:pPr/>
              <a:t>2024-02-27</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E8D6C56D-216C-4D5E-AD57-8C922896885C}"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54F163F6-B1F9-40EB-A036-D18956F35F37}" type="datetimeFigureOut">
              <a:rPr lang="pl-PL" smtClean="0"/>
              <a:pPr/>
              <a:t>2024-02-27</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E8D6C56D-216C-4D5E-AD57-8C922896885C}"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54F163F6-B1F9-40EB-A036-D18956F35F37}" type="datetimeFigureOut">
              <a:rPr lang="pl-PL" smtClean="0"/>
              <a:pPr/>
              <a:t>2024-02-27</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E8D6C56D-216C-4D5E-AD57-8C922896885C}"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04787"/>
            <a:ext cx="3008313" cy="871538"/>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54F163F6-B1F9-40EB-A036-D18956F35F37}" type="datetimeFigureOut">
              <a:rPr lang="pl-PL" smtClean="0"/>
              <a:pPr/>
              <a:t>2024-02-27</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E8D6C56D-216C-4D5E-AD57-8C922896885C}"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3600450"/>
            <a:ext cx="5486400" cy="425054"/>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54F163F6-B1F9-40EB-A036-D18956F35F37}" type="datetimeFigureOut">
              <a:rPr lang="pl-PL" smtClean="0"/>
              <a:pPr/>
              <a:t>2024-02-27</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E8D6C56D-216C-4D5E-AD57-8C922896885C}"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4F163F6-B1F9-40EB-A036-D18956F35F37}" type="datetimeFigureOut">
              <a:rPr lang="pl-PL" smtClean="0"/>
              <a:pPr/>
              <a:t>2024-02-27</a:t>
            </a:fld>
            <a:endParaRPr lang="pl-PL"/>
          </a:p>
        </p:txBody>
      </p:sp>
      <p:sp>
        <p:nvSpPr>
          <p:cNvPr id="5" name="Symbol zastępczy stopki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8D6C56D-216C-4D5E-AD57-8C922896885C}"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widok2.jpg"/>
          <p:cNvPicPr>
            <a:picLocks noChangeAspect="1"/>
          </p:cNvPicPr>
          <p:nvPr/>
        </p:nvPicPr>
        <p:blipFill>
          <a:blip r:embed="rId2"/>
          <a:stretch>
            <a:fillRect/>
          </a:stretch>
        </p:blipFill>
        <p:spPr>
          <a:xfrm>
            <a:off x="0" y="0"/>
            <a:ext cx="9144000" cy="5707856"/>
          </a:xfrm>
          <a:prstGeom prst="rect">
            <a:avLst/>
          </a:prstGeom>
        </p:spPr>
      </p:pic>
      <p:sp>
        <p:nvSpPr>
          <p:cNvPr id="6" name="Tytuł 1"/>
          <p:cNvSpPr txBox="1">
            <a:spLocks/>
          </p:cNvSpPr>
          <p:nvPr/>
        </p:nvSpPr>
        <p:spPr>
          <a:xfrm>
            <a:off x="1000100" y="500048"/>
            <a:ext cx="7772400" cy="2214578"/>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pl-PL" sz="4400" b="1" i="0" u="none" strike="noStrike" kern="1200" cap="none" spc="0" normalizeH="0" baseline="0" noProof="0" dirty="0" smtClean="0">
                <a:ln>
                  <a:noFill/>
                </a:ln>
                <a:solidFill>
                  <a:schemeClr val="accent1">
                    <a:lumMod val="60000"/>
                    <a:lumOff val="40000"/>
                  </a:schemeClr>
                </a:solidFill>
                <a:effectLst/>
                <a:uLnTx/>
                <a:uFillTx/>
                <a:latin typeface="+mj-lt"/>
                <a:ea typeface="+mj-ea"/>
                <a:cs typeface="+mj-cs"/>
              </a:rPr>
              <a:t>Życie</a:t>
            </a:r>
            <a:r>
              <a:rPr kumimoji="0" lang="pl-PL" sz="4400" b="1" i="0" u="none" strike="noStrike" kern="1200" cap="none" spc="0" normalizeH="0" noProof="0" dirty="0" smtClean="0">
                <a:ln>
                  <a:noFill/>
                </a:ln>
                <a:solidFill>
                  <a:schemeClr val="accent1">
                    <a:lumMod val="60000"/>
                    <a:lumOff val="40000"/>
                  </a:schemeClr>
                </a:solidFill>
                <a:effectLst/>
                <a:uLnTx/>
                <a:uFillTx/>
                <a:latin typeface="+mj-lt"/>
                <a:ea typeface="+mj-ea"/>
                <a:cs typeface="+mj-cs"/>
              </a:rPr>
              <a:t> we wszechświecie</a:t>
            </a:r>
            <a:endParaRPr lang="pl-PL" sz="4400" b="1" dirty="0" smtClean="0">
              <a:solidFill>
                <a:schemeClr val="accent1">
                  <a:lumMod val="60000"/>
                  <a:lumOff val="40000"/>
                </a:schemeClr>
              </a:solidFill>
              <a:latin typeface="+mj-lt"/>
              <a:ea typeface="+mj-ea"/>
              <a:cs typeface="+mj-cs"/>
            </a:endParaRP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pl-PL" sz="4400" b="1" i="0" u="none" strike="noStrike" kern="1200" cap="none" spc="0" normalizeH="0" baseline="0" noProof="0" dirty="0" smtClean="0">
                <a:ln>
                  <a:noFill/>
                </a:ln>
                <a:solidFill>
                  <a:schemeClr val="accent1">
                    <a:lumMod val="60000"/>
                    <a:lumOff val="40000"/>
                  </a:schemeClr>
                </a:solidFill>
                <a:effectLst/>
                <a:uLnTx/>
                <a:uFillTx/>
                <a:latin typeface="+mj-lt"/>
                <a:ea typeface="+mj-ea"/>
                <a:cs typeface="+mj-cs"/>
              </a:rPr>
              <a:t>Wykład</a:t>
            </a:r>
            <a:r>
              <a:rPr kumimoji="0" lang="pl-PL" sz="4400" b="1" i="0" u="none" strike="noStrike" kern="1200" cap="none" spc="0" normalizeH="0" noProof="0" dirty="0" smtClean="0">
                <a:ln>
                  <a:noFill/>
                </a:ln>
                <a:solidFill>
                  <a:schemeClr val="accent1">
                    <a:lumMod val="60000"/>
                    <a:lumOff val="40000"/>
                  </a:schemeClr>
                </a:solidFill>
                <a:effectLst/>
                <a:uLnTx/>
                <a:uFillTx/>
                <a:latin typeface="+mj-lt"/>
                <a:ea typeface="+mj-ea"/>
                <a:cs typeface="+mj-cs"/>
              </a:rPr>
              <a:t> 1</a:t>
            </a:r>
            <a:endParaRPr kumimoji="0" lang="pl-PL" sz="4400" b="1" i="0" u="none" strike="noStrike" kern="1200" cap="none" spc="0" normalizeH="0" baseline="0" noProof="0" dirty="0" smtClean="0">
              <a:ln>
                <a:noFill/>
              </a:ln>
              <a:solidFill>
                <a:schemeClr val="accent1">
                  <a:lumMod val="60000"/>
                  <a:lumOff val="40000"/>
                </a:schemeClr>
              </a:solidFill>
              <a:effectLst/>
              <a:uLnTx/>
              <a:uFillTx/>
              <a:latin typeface="+mj-lt"/>
              <a:ea typeface="+mj-ea"/>
              <a:cs typeface="+mj-cs"/>
            </a:endParaRPr>
          </a:p>
        </p:txBody>
      </p:sp>
      <p:sp>
        <p:nvSpPr>
          <p:cNvPr id="3" name="Podtytuł 2"/>
          <p:cNvSpPr>
            <a:spLocks noGrp="1"/>
          </p:cNvSpPr>
          <p:nvPr>
            <p:ph type="subTitle" idx="1"/>
          </p:nvPr>
        </p:nvSpPr>
        <p:spPr>
          <a:xfrm>
            <a:off x="428596" y="4572014"/>
            <a:ext cx="3500462" cy="371480"/>
          </a:xfrm>
        </p:spPr>
        <p:txBody>
          <a:bodyPr>
            <a:normAutofit/>
          </a:bodyPr>
          <a:lstStyle/>
          <a:p>
            <a:r>
              <a:rPr lang="pl-PL" sz="1800" dirty="0" smtClean="0">
                <a:solidFill>
                  <a:schemeClr val="tx2">
                    <a:lumMod val="50000"/>
                  </a:schemeClr>
                </a:solidFill>
                <a:effectLst>
                  <a:glow rad="101600">
                    <a:schemeClr val="bg1">
                      <a:alpha val="60000"/>
                    </a:schemeClr>
                  </a:glow>
                </a:effectLst>
              </a:rPr>
              <a:t>Poznań</a:t>
            </a:r>
            <a:r>
              <a:rPr lang="pl-PL" sz="1800" dirty="0" smtClean="0">
                <a:solidFill>
                  <a:schemeClr val="tx2">
                    <a:lumMod val="50000"/>
                  </a:schemeClr>
                </a:solidFill>
                <a:effectLst>
                  <a:glow rad="101600">
                    <a:schemeClr val="bg1">
                      <a:alpha val="60000"/>
                    </a:schemeClr>
                  </a:glow>
                </a:effectLst>
              </a:rPr>
              <a:t>, 27 luty 2024</a:t>
            </a:r>
            <a:endParaRPr lang="pl-PL" sz="1800" dirty="0">
              <a:solidFill>
                <a:schemeClr val="tx2">
                  <a:lumMod val="50000"/>
                </a:schemeClr>
              </a:solidFill>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https://astronomynow.com/wp-content/uploads/2018/01/Mars_pan2.jpg"/>
          <p:cNvPicPr>
            <a:picLocks noChangeAspect="1" noChangeArrowheads="1"/>
          </p:cNvPicPr>
          <p:nvPr/>
        </p:nvPicPr>
        <p:blipFill>
          <a:blip r:embed="rId2"/>
          <a:srcRect/>
          <a:stretch>
            <a:fillRect/>
          </a:stretch>
        </p:blipFill>
        <p:spPr bwMode="auto">
          <a:xfrm>
            <a:off x="285720" y="0"/>
            <a:ext cx="8588186" cy="51435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srcRect/>
          <a:stretch>
            <a:fillRect/>
          </a:stretch>
        </p:blipFill>
        <p:spPr bwMode="auto">
          <a:xfrm>
            <a:off x="857224" y="0"/>
            <a:ext cx="7480156" cy="514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144000" cy="52208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9" name="Picture 3"/>
          <p:cNvPicPr>
            <a:picLocks noChangeAspect="1" noChangeArrowheads="1"/>
          </p:cNvPicPr>
          <p:nvPr/>
        </p:nvPicPr>
        <p:blipFill>
          <a:blip r:embed="rId2"/>
          <a:srcRect/>
          <a:stretch>
            <a:fillRect/>
          </a:stretch>
        </p:blipFill>
        <p:spPr bwMode="auto">
          <a:xfrm>
            <a:off x="857224" y="-11094"/>
            <a:ext cx="7534298" cy="5154594"/>
          </a:xfrm>
          <a:prstGeom prst="rect">
            <a:avLst/>
          </a:prstGeom>
          <a:noFill/>
          <a:ln w="9525">
            <a:noFill/>
            <a:miter lim="800000"/>
            <a:headEnd/>
            <a:tailEnd/>
          </a:ln>
          <a:effectLst/>
        </p:spPr>
      </p:pic>
      <p:sp>
        <p:nvSpPr>
          <p:cNvPr id="4" name="Prostokąt 3"/>
          <p:cNvSpPr/>
          <p:nvPr/>
        </p:nvSpPr>
        <p:spPr>
          <a:xfrm>
            <a:off x="4143372" y="4214824"/>
            <a:ext cx="4194931" cy="461665"/>
          </a:xfrm>
          <a:prstGeom prst="rect">
            <a:avLst/>
          </a:prstGeom>
        </p:spPr>
        <p:txBody>
          <a:bodyPr wrap="none">
            <a:spAutoFit/>
          </a:bodyPr>
          <a:lstStyle/>
          <a:p>
            <a:pPr fontAlgn="base"/>
            <a:r>
              <a:rPr lang="pl-PL" sz="2400" b="1" dirty="0" smtClean="0">
                <a:solidFill>
                  <a:schemeClr val="accent2">
                    <a:lumMod val="20000"/>
                    <a:lumOff val="80000"/>
                  </a:schemeClr>
                </a:solidFill>
              </a:rPr>
              <a:t>Meteoryt marsjański ALH84001</a:t>
            </a:r>
            <a:endParaRPr lang="pl-PL" sz="2400" b="1" dirty="0">
              <a:solidFill>
                <a:schemeClr val="accent2">
                  <a:lumMod val="20000"/>
                  <a:lumOff val="80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An image of Venus, made with data recorded by Japan’s Akatsuki spacecraft in 2016. So close, so similar and very mysterious, the planet is surprising scientists with a chemical signature spotted in its clouds."/>
          <p:cNvPicPr>
            <a:picLocks noChangeAspect="1" noChangeArrowheads="1"/>
          </p:cNvPicPr>
          <p:nvPr/>
        </p:nvPicPr>
        <p:blipFill>
          <a:blip r:embed="rId2"/>
          <a:srcRect/>
          <a:stretch>
            <a:fillRect/>
          </a:stretch>
        </p:blipFill>
        <p:spPr bwMode="auto">
          <a:xfrm>
            <a:off x="714348" y="0"/>
            <a:ext cx="7716443" cy="5143500"/>
          </a:xfrm>
          <a:prstGeom prst="rect">
            <a:avLst/>
          </a:prstGeom>
          <a:noFill/>
        </p:spPr>
      </p:pic>
      <p:sp>
        <p:nvSpPr>
          <p:cNvPr id="3" name="Prostokąt 2"/>
          <p:cNvSpPr/>
          <p:nvPr/>
        </p:nvSpPr>
        <p:spPr>
          <a:xfrm>
            <a:off x="6286512" y="4143386"/>
            <a:ext cx="2714644" cy="646331"/>
          </a:xfrm>
          <a:prstGeom prst="rect">
            <a:avLst/>
          </a:prstGeom>
        </p:spPr>
        <p:txBody>
          <a:bodyPr wrap="square">
            <a:spAutoFit/>
          </a:bodyPr>
          <a:lstStyle/>
          <a:p>
            <a:r>
              <a:rPr lang="pl-PL" dirty="0" smtClean="0">
                <a:solidFill>
                  <a:schemeClr val="tx2">
                    <a:lumMod val="20000"/>
                    <a:lumOff val="80000"/>
                  </a:schemeClr>
                </a:solidFill>
              </a:rPr>
              <a:t>Wenus</a:t>
            </a:r>
          </a:p>
          <a:p>
            <a:r>
              <a:rPr lang="pl-PL" dirty="0" smtClean="0">
                <a:solidFill>
                  <a:schemeClr val="tx2">
                    <a:lumMod val="20000"/>
                    <a:lumOff val="80000"/>
                  </a:schemeClr>
                </a:solidFill>
              </a:rPr>
              <a:t>odkrycie fosforowodoru</a:t>
            </a:r>
            <a:endParaRPr lang="pl-PL"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7" name="pole tekstowe 6"/>
          <p:cNvSpPr txBox="1"/>
          <p:nvPr/>
        </p:nvSpPr>
        <p:spPr>
          <a:xfrm>
            <a:off x="4929190" y="428610"/>
            <a:ext cx="4071966" cy="4524315"/>
          </a:xfrm>
          <a:prstGeom prst="rect">
            <a:avLst/>
          </a:prstGeom>
          <a:noFill/>
        </p:spPr>
        <p:txBody>
          <a:bodyPr wrap="square" rtlCol="0">
            <a:spAutoFit/>
          </a:bodyPr>
          <a:lstStyle/>
          <a:p>
            <a:r>
              <a:rPr lang="pl-PL" sz="2400" b="1" dirty="0" smtClean="0">
                <a:solidFill>
                  <a:schemeClr val="tx2">
                    <a:lumMod val="20000"/>
                    <a:lumOff val="80000"/>
                  </a:schemeClr>
                </a:solidFill>
              </a:rPr>
              <a:t>Poszukiwanie cywilizacji pozaziemskich drogą radiową</a:t>
            </a:r>
          </a:p>
          <a:p>
            <a:endParaRPr lang="pl-PL" sz="2000" dirty="0" smtClean="0">
              <a:solidFill>
                <a:schemeClr val="tx2">
                  <a:lumMod val="20000"/>
                  <a:lumOff val="80000"/>
                </a:schemeClr>
              </a:solidFill>
            </a:endParaRPr>
          </a:p>
          <a:p>
            <a:endParaRPr lang="pl-PL" sz="2000" dirty="0" smtClean="0">
              <a:solidFill>
                <a:schemeClr val="tx2">
                  <a:lumMod val="20000"/>
                  <a:lumOff val="80000"/>
                </a:schemeClr>
              </a:solidFill>
            </a:endParaRPr>
          </a:p>
          <a:p>
            <a:endParaRPr lang="pl-PL" sz="2000" dirty="0" smtClean="0">
              <a:solidFill>
                <a:schemeClr val="tx2">
                  <a:lumMod val="20000"/>
                  <a:lumOff val="80000"/>
                </a:schemeClr>
              </a:solidFill>
            </a:endParaRPr>
          </a:p>
          <a:p>
            <a:r>
              <a:rPr lang="pl-PL" sz="2000" dirty="0" smtClean="0">
                <a:solidFill>
                  <a:schemeClr val="tx2">
                    <a:lumMod val="20000"/>
                    <a:lumOff val="80000"/>
                  </a:schemeClr>
                </a:solidFill>
              </a:rPr>
              <a:t>- Podsłuchiwanie najbliższych gwiazd</a:t>
            </a:r>
          </a:p>
          <a:p>
            <a:endParaRPr lang="pl-PL" sz="2000" dirty="0" smtClean="0">
              <a:solidFill>
                <a:schemeClr val="tx2">
                  <a:lumMod val="20000"/>
                  <a:lumOff val="80000"/>
                </a:schemeClr>
              </a:solidFill>
            </a:endParaRPr>
          </a:p>
          <a:p>
            <a:pPr>
              <a:buFontTx/>
              <a:buChar char="-"/>
            </a:pPr>
            <a:r>
              <a:rPr lang="pl-PL" sz="2000" dirty="0" smtClean="0">
                <a:solidFill>
                  <a:schemeClr val="tx2">
                    <a:lumMod val="20000"/>
                    <a:lumOff val="80000"/>
                  </a:schemeClr>
                </a:solidFill>
              </a:rPr>
              <a:t> Badanie danych z regularnych obserwacji astronomicznych </a:t>
            </a:r>
          </a:p>
          <a:p>
            <a:pPr>
              <a:buFontTx/>
              <a:buChar char="-"/>
            </a:pPr>
            <a:endParaRPr lang="pl-PL" sz="2000" dirty="0" smtClean="0">
              <a:solidFill>
                <a:schemeClr val="tx2">
                  <a:lumMod val="20000"/>
                  <a:lumOff val="80000"/>
                </a:schemeClr>
              </a:solidFill>
            </a:endParaRPr>
          </a:p>
          <a:p>
            <a:pPr>
              <a:buFontTx/>
              <a:buChar char="-"/>
            </a:pPr>
            <a:r>
              <a:rPr lang="pl-PL" sz="2000" dirty="0" smtClean="0">
                <a:solidFill>
                  <a:schemeClr val="tx2">
                    <a:lumMod val="20000"/>
                    <a:lumOff val="80000"/>
                  </a:schemeClr>
                </a:solidFill>
              </a:rPr>
              <a:t> Projekt </a:t>
            </a:r>
            <a:r>
              <a:rPr lang="pl-PL" sz="2000" dirty="0" err="1" smtClean="0">
                <a:solidFill>
                  <a:schemeClr val="tx2">
                    <a:lumMod val="20000"/>
                    <a:lumOff val="80000"/>
                  </a:schemeClr>
                </a:solidFill>
              </a:rPr>
              <a:t>Seti@Home</a:t>
            </a:r>
            <a:r>
              <a:rPr lang="pl-PL" sz="2000" dirty="0" smtClean="0">
                <a:solidFill>
                  <a:schemeClr val="tx2">
                    <a:lumMod val="20000"/>
                    <a:lumOff val="80000"/>
                  </a:schemeClr>
                </a:solidFill>
              </a:rPr>
              <a:t>, </a:t>
            </a:r>
          </a:p>
          <a:p>
            <a:r>
              <a:rPr lang="pl-PL" sz="2000" dirty="0" smtClean="0">
                <a:solidFill>
                  <a:schemeClr val="tx2">
                    <a:lumMod val="20000"/>
                    <a:lumOff val="80000"/>
                  </a:schemeClr>
                </a:solidFill>
              </a:rPr>
              <a:t>5 milionów osób z całego świata</a:t>
            </a:r>
          </a:p>
          <a:p>
            <a:endParaRPr lang="pl-PL" sz="2000" dirty="0" smtClean="0">
              <a:solidFill>
                <a:schemeClr val="tx2">
                  <a:lumMod val="20000"/>
                  <a:lumOff val="80000"/>
                </a:schemeClr>
              </a:solidFill>
            </a:endParaRPr>
          </a:p>
          <a:p>
            <a:endParaRPr lang="pl-PL" sz="2000" dirty="0">
              <a:solidFill>
                <a:schemeClr val="tx2">
                  <a:lumMod val="20000"/>
                  <a:lumOff val="80000"/>
                </a:schemeClr>
              </a:solidFill>
            </a:endParaRPr>
          </a:p>
        </p:txBody>
      </p:sp>
      <p:pic>
        <p:nvPicPr>
          <p:cNvPr id="29700" name="Picture 4" descr="Smutny koniec radioteleskopu Arecibo. Konstrukcja runęła [WIDEO] | Space24"/>
          <p:cNvPicPr>
            <a:picLocks noChangeAspect="1" noChangeArrowheads="1"/>
          </p:cNvPicPr>
          <p:nvPr/>
        </p:nvPicPr>
        <p:blipFill>
          <a:blip r:embed="rId2"/>
          <a:srcRect/>
          <a:stretch>
            <a:fillRect/>
          </a:stretch>
        </p:blipFill>
        <p:spPr bwMode="auto">
          <a:xfrm>
            <a:off x="142844" y="142858"/>
            <a:ext cx="3663244" cy="2428892"/>
          </a:xfrm>
          <a:prstGeom prst="rect">
            <a:avLst/>
          </a:prstGeom>
          <a:noFill/>
        </p:spPr>
      </p:pic>
      <p:sp>
        <p:nvSpPr>
          <p:cNvPr id="29702" name="AutoShape 6" descr="Radioteleskop RT4 jak nowy | Urania - Postępy Astronom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29704" name="AutoShape 8" descr="Radioteleskop RT4 jak nowy | Urania - Postępy Astronom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29706" name="AutoShape 10" descr="Pytania i odpowiedzi – Radioteleskopy | Eloblo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29708" name="AutoShape 12" descr="Katedra Radioastronom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29712" name="AutoShape 16" descr="Radioteleskop – Wikipedia, wolna encyklop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29713" name="Picture 17"/>
          <p:cNvPicPr>
            <a:picLocks noChangeAspect="1" noChangeArrowheads="1"/>
          </p:cNvPicPr>
          <p:nvPr/>
        </p:nvPicPr>
        <p:blipFill>
          <a:blip r:embed="rId3"/>
          <a:srcRect/>
          <a:stretch>
            <a:fillRect/>
          </a:stretch>
        </p:blipFill>
        <p:spPr bwMode="auto">
          <a:xfrm>
            <a:off x="1071538" y="2695575"/>
            <a:ext cx="3552825" cy="244792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Prostokąt 3"/>
          <p:cNvSpPr/>
          <p:nvPr/>
        </p:nvSpPr>
        <p:spPr>
          <a:xfrm>
            <a:off x="1785918" y="142858"/>
            <a:ext cx="4596708" cy="523220"/>
          </a:xfrm>
          <a:prstGeom prst="rect">
            <a:avLst/>
          </a:prstGeom>
        </p:spPr>
        <p:txBody>
          <a:bodyPr wrap="none">
            <a:spAutoFit/>
          </a:bodyPr>
          <a:lstStyle/>
          <a:p>
            <a:r>
              <a:rPr lang="pl-PL" sz="2800" b="1" dirty="0" smtClean="0">
                <a:solidFill>
                  <a:schemeClr val="tx2">
                    <a:lumMod val="20000"/>
                    <a:lumOff val="80000"/>
                  </a:schemeClr>
                </a:solidFill>
              </a:rPr>
              <a:t>Czy słychać naszą cywilizację?</a:t>
            </a:r>
          </a:p>
        </p:txBody>
      </p:sp>
      <p:pic>
        <p:nvPicPr>
          <p:cNvPr id="1026" name="Picture 2" descr="Pioneer"/>
          <p:cNvPicPr>
            <a:picLocks noChangeAspect="1" noChangeArrowheads="1"/>
          </p:cNvPicPr>
          <p:nvPr/>
        </p:nvPicPr>
        <p:blipFill>
          <a:blip r:embed="rId2"/>
          <a:srcRect/>
          <a:stretch>
            <a:fillRect/>
          </a:stretch>
        </p:blipFill>
        <p:spPr bwMode="auto">
          <a:xfrm>
            <a:off x="285720" y="857238"/>
            <a:ext cx="2857500" cy="2257426"/>
          </a:xfrm>
          <a:prstGeom prst="rect">
            <a:avLst/>
          </a:prstGeom>
          <a:noFill/>
        </p:spPr>
      </p:pic>
      <p:pic>
        <p:nvPicPr>
          <p:cNvPr id="1029" name="Picture 5"/>
          <p:cNvPicPr>
            <a:picLocks noChangeAspect="1" noChangeArrowheads="1"/>
          </p:cNvPicPr>
          <p:nvPr/>
        </p:nvPicPr>
        <p:blipFill>
          <a:blip r:embed="rId3"/>
          <a:srcRect/>
          <a:stretch>
            <a:fillRect/>
          </a:stretch>
        </p:blipFill>
        <p:spPr bwMode="auto">
          <a:xfrm>
            <a:off x="3500430" y="1785932"/>
            <a:ext cx="2505075" cy="3190875"/>
          </a:xfrm>
          <a:prstGeom prst="rect">
            <a:avLst/>
          </a:prstGeom>
          <a:noFill/>
          <a:ln w="9525">
            <a:noFill/>
            <a:miter lim="800000"/>
            <a:headEnd/>
            <a:tailEnd/>
          </a:ln>
          <a:effectLst/>
        </p:spPr>
      </p:pic>
      <p:pic>
        <p:nvPicPr>
          <p:cNvPr id="1031" name="Picture 7" descr="https://www.urania.edu.pl/pliki/obrazki/astrobiologia/arecibomessage.png"/>
          <p:cNvPicPr>
            <a:picLocks noChangeAspect="1" noChangeArrowheads="1"/>
          </p:cNvPicPr>
          <p:nvPr/>
        </p:nvPicPr>
        <p:blipFill>
          <a:blip r:embed="rId4"/>
          <a:srcRect/>
          <a:stretch>
            <a:fillRect/>
          </a:stretch>
        </p:blipFill>
        <p:spPr bwMode="auto">
          <a:xfrm>
            <a:off x="7000892" y="142858"/>
            <a:ext cx="1595435" cy="4786306"/>
          </a:xfrm>
          <a:prstGeom prst="rect">
            <a:avLst/>
          </a:prstGeom>
          <a:noFill/>
        </p:spPr>
      </p:pic>
      <p:sp>
        <p:nvSpPr>
          <p:cNvPr id="8" name="Prostokąt 7"/>
          <p:cNvSpPr/>
          <p:nvPr/>
        </p:nvSpPr>
        <p:spPr>
          <a:xfrm>
            <a:off x="714348" y="3214692"/>
            <a:ext cx="1569660" cy="369332"/>
          </a:xfrm>
          <a:prstGeom prst="rect">
            <a:avLst/>
          </a:prstGeom>
        </p:spPr>
        <p:txBody>
          <a:bodyPr wrap="none">
            <a:spAutoFit/>
          </a:bodyPr>
          <a:lstStyle/>
          <a:p>
            <a:r>
              <a:rPr lang="pl-PL" b="1" dirty="0" smtClean="0">
                <a:solidFill>
                  <a:schemeClr val="tx2">
                    <a:lumMod val="20000"/>
                    <a:lumOff val="80000"/>
                  </a:schemeClr>
                </a:solidFill>
              </a:rPr>
              <a:t>Sonda </a:t>
            </a:r>
            <a:r>
              <a:rPr lang="pl-PL" b="1" dirty="0" err="1" smtClean="0">
                <a:solidFill>
                  <a:schemeClr val="tx2">
                    <a:lumMod val="20000"/>
                    <a:lumOff val="80000"/>
                  </a:schemeClr>
                </a:solidFill>
              </a:rPr>
              <a:t>Pioneer</a:t>
            </a:r>
            <a:endParaRPr lang="pl-PL" dirty="0"/>
          </a:p>
        </p:txBody>
      </p:sp>
      <p:sp>
        <p:nvSpPr>
          <p:cNvPr id="9" name="Prostokąt 8"/>
          <p:cNvSpPr/>
          <p:nvPr/>
        </p:nvSpPr>
        <p:spPr>
          <a:xfrm>
            <a:off x="1857356" y="4572014"/>
            <a:ext cx="1601336" cy="369332"/>
          </a:xfrm>
          <a:prstGeom prst="rect">
            <a:avLst/>
          </a:prstGeom>
        </p:spPr>
        <p:txBody>
          <a:bodyPr wrap="none">
            <a:spAutoFit/>
          </a:bodyPr>
          <a:lstStyle/>
          <a:p>
            <a:r>
              <a:rPr lang="pl-PL" b="1" dirty="0" smtClean="0">
                <a:solidFill>
                  <a:schemeClr val="tx2">
                    <a:lumMod val="20000"/>
                    <a:lumOff val="80000"/>
                  </a:schemeClr>
                </a:solidFill>
              </a:rPr>
              <a:t>Sonda </a:t>
            </a:r>
            <a:r>
              <a:rPr lang="pl-PL" b="1" dirty="0" err="1" smtClean="0">
                <a:solidFill>
                  <a:schemeClr val="tx2">
                    <a:lumMod val="20000"/>
                    <a:lumOff val="80000"/>
                  </a:schemeClr>
                </a:solidFill>
              </a:rPr>
              <a:t>Voyager</a:t>
            </a:r>
            <a:endParaRPr lang="pl-PL" b="1" dirty="0" smtClean="0">
              <a:solidFill>
                <a:schemeClr val="tx2">
                  <a:lumMod val="20000"/>
                  <a:lumOff val="80000"/>
                </a:schemeClr>
              </a:solidFill>
            </a:endParaRPr>
          </a:p>
        </p:txBody>
      </p:sp>
      <p:sp>
        <p:nvSpPr>
          <p:cNvPr id="10" name="Prostokąt 9"/>
          <p:cNvSpPr/>
          <p:nvPr/>
        </p:nvSpPr>
        <p:spPr>
          <a:xfrm>
            <a:off x="4786314" y="1000114"/>
            <a:ext cx="2240357" cy="369332"/>
          </a:xfrm>
          <a:prstGeom prst="rect">
            <a:avLst/>
          </a:prstGeom>
        </p:spPr>
        <p:txBody>
          <a:bodyPr wrap="none">
            <a:spAutoFit/>
          </a:bodyPr>
          <a:lstStyle/>
          <a:p>
            <a:r>
              <a:rPr lang="pl-PL" b="1" dirty="0" smtClean="0">
                <a:solidFill>
                  <a:schemeClr val="tx2">
                    <a:lumMod val="20000"/>
                    <a:lumOff val="80000"/>
                  </a:schemeClr>
                </a:solidFill>
              </a:rPr>
              <a:t>Wiadomość z </a:t>
            </a:r>
            <a:r>
              <a:rPr lang="pl-PL" b="1" dirty="0" err="1" smtClean="0">
                <a:solidFill>
                  <a:schemeClr val="tx2">
                    <a:lumMod val="20000"/>
                    <a:lumOff val="80000"/>
                  </a:schemeClr>
                </a:solidFill>
              </a:rPr>
              <a:t>Arecibo</a:t>
            </a:r>
            <a:endParaRPr lang="pl-PL"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4578" name="Picture 2" descr="undefined"/>
          <p:cNvPicPr>
            <a:picLocks noChangeAspect="1" noChangeArrowheads="1"/>
          </p:cNvPicPr>
          <p:nvPr/>
        </p:nvPicPr>
        <p:blipFill>
          <a:blip r:embed="rId2"/>
          <a:srcRect/>
          <a:stretch>
            <a:fillRect/>
          </a:stretch>
        </p:blipFill>
        <p:spPr bwMode="auto">
          <a:xfrm>
            <a:off x="4000496" y="-4"/>
            <a:ext cx="5143504" cy="5143504"/>
          </a:xfrm>
          <a:prstGeom prst="rect">
            <a:avLst/>
          </a:prstGeom>
          <a:noFill/>
        </p:spPr>
      </p:pic>
      <p:sp>
        <p:nvSpPr>
          <p:cNvPr id="3" name="Prostokąt 2"/>
          <p:cNvSpPr/>
          <p:nvPr/>
        </p:nvSpPr>
        <p:spPr>
          <a:xfrm>
            <a:off x="714348" y="1500180"/>
            <a:ext cx="2886303" cy="1107996"/>
          </a:xfrm>
          <a:prstGeom prst="rect">
            <a:avLst/>
          </a:prstGeom>
        </p:spPr>
        <p:txBody>
          <a:bodyPr wrap="none">
            <a:spAutoFit/>
          </a:bodyPr>
          <a:lstStyle/>
          <a:p>
            <a:r>
              <a:rPr lang="pl-PL" b="1" dirty="0" smtClean="0">
                <a:solidFill>
                  <a:schemeClr val="tx2">
                    <a:lumMod val="20000"/>
                    <a:lumOff val="80000"/>
                  </a:schemeClr>
                </a:solidFill>
              </a:rPr>
              <a:t>Mało masywne gwiazdy</a:t>
            </a:r>
          </a:p>
          <a:p>
            <a:r>
              <a:rPr lang="pl-PL" b="1" dirty="0" smtClean="0">
                <a:solidFill>
                  <a:schemeClr val="tx2">
                    <a:lumMod val="20000"/>
                    <a:lumOff val="80000"/>
                  </a:schemeClr>
                </a:solidFill>
              </a:rPr>
              <a:t>M &lt; 1M</a:t>
            </a:r>
            <a:r>
              <a:rPr lang="pl-PL" b="1" baseline="-25000" dirty="0" smtClean="0">
                <a:solidFill>
                  <a:schemeClr val="tx2">
                    <a:lumMod val="20000"/>
                    <a:lumOff val="80000"/>
                  </a:schemeClr>
                </a:solidFill>
              </a:rPr>
              <a:t>☉</a:t>
            </a:r>
          </a:p>
          <a:p>
            <a:r>
              <a:rPr lang="pl-PL" b="1" dirty="0" smtClean="0">
                <a:solidFill>
                  <a:schemeClr val="tx2">
                    <a:lumMod val="20000"/>
                    <a:lumOff val="80000"/>
                  </a:schemeClr>
                </a:solidFill>
              </a:rPr>
              <a:t>Produkują  hel, węgiel i tlen </a:t>
            </a:r>
          </a:p>
          <a:p>
            <a:endParaRPr lang="pl-PL" b="1" baseline="-25000" dirty="0">
              <a:solidFill>
                <a:schemeClr val="tx2">
                  <a:lumMod val="20000"/>
                  <a:lumOff val="80000"/>
                </a:schemeClr>
              </a:solidFill>
            </a:endParaRPr>
          </a:p>
        </p:txBody>
      </p:sp>
      <p:sp>
        <p:nvSpPr>
          <p:cNvPr id="4" name="Prostokąt 3"/>
          <p:cNvSpPr/>
          <p:nvPr/>
        </p:nvSpPr>
        <p:spPr>
          <a:xfrm>
            <a:off x="714348" y="3143254"/>
            <a:ext cx="2971198" cy="1200329"/>
          </a:xfrm>
          <a:prstGeom prst="rect">
            <a:avLst/>
          </a:prstGeom>
        </p:spPr>
        <p:txBody>
          <a:bodyPr wrap="none">
            <a:spAutoFit/>
          </a:bodyPr>
          <a:lstStyle/>
          <a:p>
            <a:r>
              <a:rPr lang="pl-PL" b="1" dirty="0" smtClean="0">
                <a:solidFill>
                  <a:schemeClr val="tx2">
                    <a:lumMod val="20000"/>
                    <a:lumOff val="80000"/>
                  </a:schemeClr>
                </a:solidFill>
              </a:rPr>
              <a:t>Masywne gwiazdy</a:t>
            </a:r>
          </a:p>
          <a:p>
            <a:r>
              <a:rPr lang="pl-PL" b="1" dirty="0" smtClean="0">
                <a:solidFill>
                  <a:schemeClr val="tx2">
                    <a:lumMod val="20000"/>
                    <a:lumOff val="80000"/>
                  </a:schemeClr>
                </a:solidFill>
              </a:rPr>
              <a:t>M &gt; 1M</a:t>
            </a:r>
            <a:r>
              <a:rPr lang="pl-PL" b="1" baseline="-25000" dirty="0" smtClean="0">
                <a:solidFill>
                  <a:schemeClr val="tx2">
                    <a:lumMod val="20000"/>
                    <a:lumOff val="80000"/>
                  </a:schemeClr>
                </a:solidFill>
              </a:rPr>
              <a:t>☉</a:t>
            </a:r>
            <a:r>
              <a:rPr lang="pl-PL" b="1" dirty="0" smtClean="0">
                <a:solidFill>
                  <a:schemeClr val="tx2">
                    <a:lumMod val="20000"/>
                    <a:lumOff val="80000"/>
                  </a:schemeClr>
                </a:solidFill>
              </a:rPr>
              <a:t> </a:t>
            </a:r>
          </a:p>
          <a:p>
            <a:r>
              <a:rPr lang="pl-PL" b="1" dirty="0" smtClean="0">
                <a:solidFill>
                  <a:schemeClr val="tx2">
                    <a:lumMod val="20000"/>
                    <a:lumOff val="80000"/>
                  </a:schemeClr>
                </a:solidFill>
              </a:rPr>
              <a:t>Produkują </a:t>
            </a:r>
          </a:p>
          <a:p>
            <a:r>
              <a:rPr lang="pl-PL" b="1" dirty="0" smtClean="0">
                <a:solidFill>
                  <a:schemeClr val="tx2">
                    <a:lumMod val="20000"/>
                    <a:lumOff val="80000"/>
                  </a:schemeClr>
                </a:solidFill>
              </a:rPr>
              <a:t>wszystkie cięższe pierwiastki</a:t>
            </a:r>
            <a:r>
              <a:rPr lang="pl-PL" b="1" baseline="-25000" dirty="0" smtClean="0">
                <a:solidFill>
                  <a:schemeClr val="tx2">
                    <a:lumMod val="20000"/>
                    <a:lumOff val="80000"/>
                  </a:schemeClr>
                </a:solidFill>
              </a:rPr>
              <a:t>  </a:t>
            </a:r>
          </a:p>
        </p:txBody>
      </p:sp>
      <p:sp>
        <p:nvSpPr>
          <p:cNvPr id="5" name="Prostokąt 4"/>
          <p:cNvSpPr/>
          <p:nvPr/>
        </p:nvSpPr>
        <p:spPr>
          <a:xfrm>
            <a:off x="214282" y="214296"/>
            <a:ext cx="3736985" cy="707886"/>
          </a:xfrm>
          <a:prstGeom prst="rect">
            <a:avLst/>
          </a:prstGeom>
        </p:spPr>
        <p:txBody>
          <a:bodyPr wrap="none">
            <a:spAutoFit/>
          </a:bodyPr>
          <a:lstStyle/>
          <a:p>
            <a:r>
              <a:rPr lang="pl-PL" sz="2000" b="1" dirty="0" smtClean="0">
                <a:solidFill>
                  <a:schemeClr val="tx2">
                    <a:lumMod val="20000"/>
                    <a:lumOff val="80000"/>
                  </a:schemeClr>
                </a:solidFill>
              </a:rPr>
              <a:t>Skąd biorą się pierwiastki cięższe </a:t>
            </a:r>
          </a:p>
          <a:p>
            <a:r>
              <a:rPr lang="pl-PL" sz="2000" b="1" dirty="0" smtClean="0">
                <a:solidFill>
                  <a:schemeClr val="tx2">
                    <a:lumMod val="20000"/>
                    <a:lumOff val="80000"/>
                  </a:schemeClr>
                </a:solidFill>
              </a:rPr>
              <a:t>niż wodór we wszechświecie?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Prostokąt 4"/>
          <p:cNvSpPr/>
          <p:nvPr/>
        </p:nvSpPr>
        <p:spPr>
          <a:xfrm>
            <a:off x="2857488" y="500048"/>
            <a:ext cx="3480825" cy="646331"/>
          </a:xfrm>
          <a:prstGeom prst="rect">
            <a:avLst/>
          </a:prstGeom>
        </p:spPr>
        <p:txBody>
          <a:bodyPr wrap="none">
            <a:spAutoFit/>
          </a:bodyPr>
          <a:lstStyle/>
          <a:p>
            <a:r>
              <a:rPr lang="pl-PL" sz="3600" b="1" dirty="0" smtClean="0">
                <a:solidFill>
                  <a:schemeClr val="tx2">
                    <a:lumMod val="20000"/>
                    <a:lumOff val="80000"/>
                  </a:schemeClr>
                </a:solidFill>
              </a:rPr>
              <a:t>Czas życia gwiazd</a:t>
            </a:r>
          </a:p>
        </p:txBody>
      </p:sp>
      <p:pic>
        <p:nvPicPr>
          <p:cNvPr id="53250" name="Picture 2"/>
          <p:cNvPicPr>
            <a:picLocks noChangeAspect="1" noChangeArrowheads="1"/>
          </p:cNvPicPr>
          <p:nvPr/>
        </p:nvPicPr>
        <p:blipFill>
          <a:blip r:embed="rId2"/>
          <a:srcRect/>
          <a:stretch>
            <a:fillRect/>
          </a:stretch>
        </p:blipFill>
        <p:spPr bwMode="auto">
          <a:xfrm>
            <a:off x="1428728" y="1643056"/>
            <a:ext cx="6357982" cy="259028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1714480" y="-35720"/>
            <a:ext cx="5310203" cy="51792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widok1.jpg"/>
          <p:cNvPicPr>
            <a:picLocks noChangeAspect="1"/>
          </p:cNvPicPr>
          <p:nvPr/>
        </p:nvPicPr>
        <p:blipFill>
          <a:blip r:embed="rId2"/>
          <a:stretch>
            <a:fillRect/>
          </a:stretch>
        </p:blipFill>
        <p:spPr>
          <a:xfrm>
            <a:off x="0" y="0"/>
            <a:ext cx="9144000" cy="5162602"/>
          </a:xfrm>
          <a:prstGeom prst="rect">
            <a:avLst/>
          </a:prstGeom>
        </p:spPr>
      </p:pic>
      <p:sp>
        <p:nvSpPr>
          <p:cNvPr id="8" name="Tytuł 1"/>
          <p:cNvSpPr txBox="1">
            <a:spLocks/>
          </p:cNvSpPr>
          <p:nvPr/>
        </p:nvSpPr>
        <p:spPr>
          <a:xfrm>
            <a:off x="1000100" y="642924"/>
            <a:ext cx="7772400" cy="4000527"/>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tabLst/>
              <a:defRPr/>
            </a:pPr>
            <a:r>
              <a:rPr kumimoji="0" lang="pl-PL" sz="3200" i="0" u="none" strike="noStrike" kern="1200" cap="none" spc="0" normalizeH="0" baseline="0" noProof="0" dirty="0" err="1" smtClean="0">
                <a:ln>
                  <a:noFill/>
                </a:ln>
                <a:solidFill>
                  <a:schemeClr val="bg2"/>
                </a:solidFill>
                <a:effectLst>
                  <a:glow rad="101600">
                    <a:schemeClr val="tx1">
                      <a:alpha val="60000"/>
                    </a:schemeClr>
                  </a:glow>
                  <a:outerShdw blurRad="38100" dist="38100" dir="2700000" algn="tl">
                    <a:srgbClr val="000000">
                      <a:alpha val="43137"/>
                    </a:srgbClr>
                  </a:outerShdw>
                </a:effectLst>
                <a:uLnTx/>
                <a:uFillTx/>
                <a:latin typeface="+mj-lt"/>
                <a:ea typeface="+mj-ea"/>
                <a:cs typeface="+mj-cs"/>
              </a:rPr>
              <a:t>Ekstremofile</a:t>
            </a:r>
            <a:r>
              <a:rPr kumimoji="0" lang="pl-PL" sz="3200" i="0" u="none" strike="noStrike" kern="1200" cap="none" spc="0" normalizeH="0" baseline="0" noProof="0" dirty="0" smtClean="0">
                <a:ln>
                  <a:noFill/>
                </a:ln>
                <a:solidFill>
                  <a:schemeClr val="bg2"/>
                </a:solidFill>
                <a:effectLst>
                  <a:glow rad="101600">
                    <a:schemeClr val="tx1">
                      <a:alpha val="60000"/>
                    </a:schemeClr>
                  </a:glow>
                  <a:outerShdw blurRad="38100" dist="38100" dir="2700000" algn="tl">
                    <a:srgbClr val="000000">
                      <a:alpha val="43137"/>
                    </a:srgbClr>
                  </a:outerShdw>
                </a:effectLst>
                <a:uLnTx/>
                <a:uFillTx/>
                <a:latin typeface="+mj-lt"/>
                <a:ea typeface="+mj-ea"/>
                <a:cs typeface="+mj-cs"/>
              </a:rPr>
              <a:t> </a:t>
            </a:r>
            <a:br>
              <a:rPr kumimoji="0" lang="pl-PL" sz="3200" i="0" u="none" strike="noStrike" kern="1200" cap="none" spc="0" normalizeH="0" baseline="0" noProof="0" dirty="0" smtClean="0">
                <a:ln>
                  <a:noFill/>
                </a:ln>
                <a:solidFill>
                  <a:schemeClr val="bg2"/>
                </a:solidFill>
                <a:effectLst>
                  <a:glow rad="101600">
                    <a:schemeClr val="tx1">
                      <a:alpha val="60000"/>
                    </a:schemeClr>
                  </a:glow>
                  <a:outerShdw blurRad="38100" dist="38100" dir="2700000" algn="tl">
                    <a:srgbClr val="000000">
                      <a:alpha val="43137"/>
                    </a:srgbClr>
                  </a:outerShdw>
                </a:effectLst>
                <a:uLnTx/>
                <a:uFillTx/>
                <a:latin typeface="+mj-lt"/>
                <a:ea typeface="+mj-ea"/>
                <a:cs typeface="+mj-cs"/>
              </a:rPr>
            </a:br>
            <a:r>
              <a:rPr kumimoji="0" lang="pl-PL" sz="3200" i="0" u="none" strike="noStrike" kern="1200" cap="none" spc="0" normalizeH="0" baseline="0" noProof="0" dirty="0" smtClean="0">
                <a:ln>
                  <a:noFill/>
                </a:ln>
                <a:solidFill>
                  <a:schemeClr val="bg2"/>
                </a:solidFill>
                <a:effectLst>
                  <a:glow rad="101600">
                    <a:schemeClr val="tx1">
                      <a:alpha val="60000"/>
                    </a:schemeClr>
                  </a:glow>
                  <a:outerShdw blurRad="38100" dist="38100" dir="2700000" algn="tl">
                    <a:srgbClr val="000000">
                      <a:alpha val="43137"/>
                    </a:srgbClr>
                  </a:outerShdw>
                </a:effectLst>
                <a:uLnTx/>
                <a:uFillTx/>
                <a:latin typeface="+mj-lt"/>
                <a:ea typeface="+mj-ea"/>
                <a:cs typeface="+mj-cs"/>
              </a:rPr>
              <a:t>Potencjalne miejsca w Układzie Słonecznym</a:t>
            </a:r>
            <a:br>
              <a:rPr kumimoji="0" lang="pl-PL" sz="3200" i="0" u="none" strike="noStrike" kern="1200" cap="none" spc="0" normalizeH="0" baseline="0" noProof="0" dirty="0" smtClean="0">
                <a:ln>
                  <a:noFill/>
                </a:ln>
                <a:solidFill>
                  <a:schemeClr val="bg2"/>
                </a:solidFill>
                <a:effectLst>
                  <a:glow rad="101600">
                    <a:schemeClr val="tx1">
                      <a:alpha val="60000"/>
                    </a:schemeClr>
                  </a:glow>
                  <a:outerShdw blurRad="38100" dist="38100" dir="2700000" algn="tl">
                    <a:srgbClr val="000000">
                      <a:alpha val="43137"/>
                    </a:srgbClr>
                  </a:outerShdw>
                </a:effectLst>
                <a:uLnTx/>
                <a:uFillTx/>
                <a:latin typeface="+mj-lt"/>
                <a:ea typeface="+mj-ea"/>
                <a:cs typeface="+mj-cs"/>
              </a:rPr>
            </a:br>
            <a:r>
              <a:rPr kumimoji="0" lang="pl-PL" sz="3200" i="0" u="none" strike="noStrike" kern="1200" cap="none" spc="0" normalizeH="0" baseline="0" noProof="0" dirty="0" smtClean="0">
                <a:ln>
                  <a:noFill/>
                </a:ln>
                <a:solidFill>
                  <a:schemeClr val="bg2"/>
                </a:solidFill>
                <a:effectLst>
                  <a:glow rad="101600">
                    <a:schemeClr val="tx1">
                      <a:alpha val="60000"/>
                    </a:schemeClr>
                  </a:glow>
                  <a:outerShdw blurRad="38100" dist="38100" dir="2700000" algn="tl">
                    <a:srgbClr val="000000">
                      <a:alpha val="43137"/>
                    </a:srgbClr>
                  </a:outerShdw>
                </a:effectLst>
                <a:uLnTx/>
                <a:uFillTx/>
                <a:latin typeface="+mj-lt"/>
                <a:ea typeface="+mj-ea"/>
                <a:cs typeface="+mj-cs"/>
              </a:rPr>
              <a:t>Poszukiwanie cywilizacji drogą Radiową</a:t>
            </a:r>
            <a:br>
              <a:rPr kumimoji="0" lang="pl-PL" sz="3200" i="0" u="none" strike="noStrike" kern="1200" cap="none" spc="0" normalizeH="0" baseline="0" noProof="0" dirty="0" smtClean="0">
                <a:ln>
                  <a:noFill/>
                </a:ln>
                <a:solidFill>
                  <a:schemeClr val="bg2"/>
                </a:solidFill>
                <a:effectLst>
                  <a:glow rad="101600">
                    <a:schemeClr val="tx1">
                      <a:alpha val="60000"/>
                    </a:schemeClr>
                  </a:glow>
                  <a:outerShdw blurRad="38100" dist="38100" dir="2700000" algn="tl">
                    <a:srgbClr val="000000">
                      <a:alpha val="43137"/>
                    </a:srgbClr>
                  </a:outerShdw>
                </a:effectLst>
                <a:uLnTx/>
                <a:uFillTx/>
                <a:latin typeface="+mj-lt"/>
                <a:ea typeface="+mj-ea"/>
                <a:cs typeface="+mj-cs"/>
              </a:rPr>
            </a:br>
            <a:r>
              <a:rPr kumimoji="0" lang="pl-PL" sz="3200" i="0" u="none" strike="noStrike" kern="1200" cap="none" spc="0" normalizeH="0" baseline="0" noProof="0" dirty="0" smtClean="0">
                <a:ln>
                  <a:noFill/>
                </a:ln>
                <a:solidFill>
                  <a:schemeClr val="bg2"/>
                </a:solidFill>
                <a:effectLst>
                  <a:glow rad="101600">
                    <a:schemeClr val="tx1">
                      <a:alpha val="60000"/>
                    </a:schemeClr>
                  </a:glow>
                  <a:outerShdw blurRad="38100" dist="38100" dir="2700000" algn="tl">
                    <a:srgbClr val="000000">
                      <a:alpha val="43137"/>
                    </a:srgbClr>
                  </a:outerShdw>
                </a:effectLst>
                <a:uLnTx/>
                <a:uFillTx/>
                <a:latin typeface="+mj-lt"/>
                <a:ea typeface="+mj-ea"/>
                <a:cs typeface="+mj-cs"/>
              </a:rPr>
              <a:t>Powstawanie układów planetarnych</a:t>
            </a:r>
            <a:br>
              <a:rPr kumimoji="0" lang="pl-PL" sz="3200" i="0" u="none" strike="noStrike" kern="1200" cap="none" spc="0" normalizeH="0" baseline="0" noProof="0" dirty="0" smtClean="0">
                <a:ln>
                  <a:noFill/>
                </a:ln>
                <a:solidFill>
                  <a:schemeClr val="bg2"/>
                </a:solidFill>
                <a:effectLst>
                  <a:glow rad="101600">
                    <a:schemeClr val="tx1">
                      <a:alpha val="60000"/>
                    </a:schemeClr>
                  </a:glow>
                  <a:outerShdw blurRad="38100" dist="38100" dir="2700000" algn="tl">
                    <a:srgbClr val="000000">
                      <a:alpha val="43137"/>
                    </a:srgbClr>
                  </a:outerShdw>
                </a:effectLst>
                <a:uLnTx/>
                <a:uFillTx/>
                <a:latin typeface="+mj-lt"/>
                <a:ea typeface="+mj-ea"/>
                <a:cs typeface="+mj-cs"/>
              </a:rPr>
            </a:br>
            <a:r>
              <a:rPr kumimoji="0" lang="pl-PL" sz="3200" i="0" u="none" strike="noStrike" kern="1200" cap="none" spc="0" normalizeH="0" baseline="0" noProof="0" dirty="0" smtClean="0">
                <a:ln>
                  <a:noFill/>
                </a:ln>
                <a:solidFill>
                  <a:schemeClr val="bg2"/>
                </a:solidFill>
                <a:effectLst>
                  <a:glow rad="101600">
                    <a:schemeClr val="tx1">
                      <a:alpha val="60000"/>
                    </a:schemeClr>
                  </a:glow>
                  <a:outerShdw blurRad="38100" dist="38100" dir="2700000" algn="tl">
                    <a:srgbClr val="000000">
                      <a:alpha val="43137"/>
                    </a:srgbClr>
                  </a:outerShdw>
                </a:effectLst>
                <a:uLnTx/>
                <a:uFillTx/>
                <a:latin typeface="+mj-lt"/>
                <a:ea typeface="+mj-ea"/>
                <a:cs typeface="+mj-cs"/>
              </a:rPr>
              <a:t>Metody detekcji planet </a:t>
            </a:r>
            <a:r>
              <a:rPr kumimoji="0" lang="pl-PL" sz="3200" i="0" u="none" strike="noStrike" kern="1200" cap="none" spc="0" normalizeH="0" baseline="0" noProof="0" dirty="0" err="1" smtClean="0">
                <a:ln>
                  <a:noFill/>
                </a:ln>
                <a:solidFill>
                  <a:schemeClr val="bg2"/>
                </a:solidFill>
                <a:effectLst>
                  <a:glow rad="101600">
                    <a:schemeClr val="tx1">
                      <a:alpha val="60000"/>
                    </a:schemeClr>
                  </a:glow>
                  <a:outerShdw blurRad="38100" dist="38100" dir="2700000" algn="tl">
                    <a:srgbClr val="000000">
                      <a:alpha val="43137"/>
                    </a:srgbClr>
                  </a:outerShdw>
                </a:effectLst>
                <a:uLnTx/>
                <a:uFillTx/>
                <a:latin typeface="+mj-lt"/>
                <a:ea typeface="+mj-ea"/>
                <a:cs typeface="+mj-cs"/>
              </a:rPr>
              <a:t>pozasłonecznych</a:t>
            </a:r>
            <a:r>
              <a:rPr kumimoji="0" lang="pl-PL" sz="3200" i="0" u="none" strike="noStrike" kern="1200" cap="none" spc="0" normalizeH="0" baseline="0" noProof="0" dirty="0" smtClean="0">
                <a:ln>
                  <a:noFill/>
                </a:ln>
                <a:solidFill>
                  <a:schemeClr val="bg2"/>
                </a:solidFill>
                <a:effectLst>
                  <a:glow rad="101600">
                    <a:schemeClr val="tx1">
                      <a:alpha val="60000"/>
                    </a:schemeClr>
                  </a:glow>
                  <a:outerShdw blurRad="38100" dist="38100" dir="2700000" algn="tl">
                    <a:srgbClr val="000000">
                      <a:alpha val="43137"/>
                    </a:srgbClr>
                  </a:outerShdw>
                </a:effectLst>
                <a:uLnTx/>
                <a:uFillTx/>
                <a:latin typeface="+mj-lt"/>
                <a:ea typeface="+mj-ea"/>
                <a:cs typeface="+mj-cs"/>
              </a:rPr>
              <a:t/>
            </a:r>
            <a:br>
              <a:rPr kumimoji="0" lang="pl-PL" sz="3200" i="0" u="none" strike="noStrike" kern="1200" cap="none" spc="0" normalizeH="0" baseline="0" noProof="0" dirty="0" smtClean="0">
                <a:ln>
                  <a:noFill/>
                </a:ln>
                <a:solidFill>
                  <a:schemeClr val="bg2"/>
                </a:solidFill>
                <a:effectLst>
                  <a:glow rad="101600">
                    <a:schemeClr val="tx1">
                      <a:alpha val="60000"/>
                    </a:schemeClr>
                  </a:glow>
                  <a:outerShdw blurRad="38100" dist="38100" dir="2700000" algn="tl">
                    <a:srgbClr val="000000">
                      <a:alpha val="43137"/>
                    </a:srgbClr>
                  </a:outerShdw>
                </a:effectLst>
                <a:uLnTx/>
                <a:uFillTx/>
                <a:latin typeface="+mj-lt"/>
                <a:ea typeface="+mj-ea"/>
                <a:cs typeface="+mj-cs"/>
              </a:rPr>
            </a:br>
            <a:r>
              <a:rPr kumimoji="0" lang="pl-PL" sz="3200" i="0" u="none" strike="noStrike" kern="1200" cap="none" spc="0" normalizeH="0" baseline="0" noProof="0" dirty="0" smtClean="0">
                <a:ln>
                  <a:noFill/>
                </a:ln>
                <a:solidFill>
                  <a:schemeClr val="bg2"/>
                </a:solidFill>
                <a:effectLst>
                  <a:glow rad="101600">
                    <a:schemeClr val="tx1">
                      <a:alpha val="60000"/>
                    </a:schemeClr>
                  </a:glow>
                  <a:outerShdw blurRad="38100" dist="38100" dir="2700000" algn="tl">
                    <a:srgbClr val="000000">
                      <a:alpha val="43137"/>
                    </a:srgbClr>
                  </a:outerShdw>
                </a:effectLst>
                <a:uLnTx/>
                <a:uFillTx/>
                <a:latin typeface="+mj-lt"/>
                <a:ea typeface="+mj-ea"/>
                <a:cs typeface="+mj-cs"/>
              </a:rPr>
              <a:t>Badanie atmosfer</a:t>
            </a:r>
            <a:br>
              <a:rPr kumimoji="0" lang="pl-PL" sz="3200" i="0" u="none" strike="noStrike" kern="1200" cap="none" spc="0" normalizeH="0" baseline="0" noProof="0" dirty="0" smtClean="0">
                <a:ln>
                  <a:noFill/>
                </a:ln>
                <a:solidFill>
                  <a:schemeClr val="bg2"/>
                </a:solidFill>
                <a:effectLst>
                  <a:glow rad="101600">
                    <a:schemeClr val="tx1">
                      <a:alpha val="60000"/>
                    </a:schemeClr>
                  </a:glow>
                  <a:outerShdw blurRad="38100" dist="38100" dir="2700000" algn="tl">
                    <a:srgbClr val="000000">
                      <a:alpha val="43137"/>
                    </a:srgbClr>
                  </a:outerShdw>
                </a:effectLst>
                <a:uLnTx/>
                <a:uFillTx/>
                <a:latin typeface="+mj-lt"/>
                <a:ea typeface="+mj-ea"/>
                <a:cs typeface="+mj-cs"/>
              </a:rPr>
            </a:br>
            <a:r>
              <a:rPr lang="pl-PL" sz="3200" dirty="0">
                <a:solidFill>
                  <a:schemeClr val="bg2"/>
                </a:solidFill>
                <a:effectLst>
                  <a:glow rad="101600">
                    <a:schemeClr val="tx1">
                      <a:alpha val="60000"/>
                    </a:schemeClr>
                  </a:glow>
                  <a:outerShdw blurRad="38100" dist="38100" dir="2700000" algn="tl">
                    <a:srgbClr val="000000">
                      <a:alpha val="43137"/>
                    </a:srgbClr>
                  </a:outerShdw>
                </a:effectLst>
                <a:latin typeface="+mj-lt"/>
                <a:ea typeface="+mj-ea"/>
                <a:cs typeface="+mj-cs"/>
              </a:rPr>
              <a:t>I</a:t>
            </a:r>
            <a:r>
              <a:rPr kumimoji="0" lang="pl-PL" sz="3200" i="0" u="none" strike="noStrike" kern="1200" cap="none" spc="0" normalizeH="0" baseline="0" noProof="0" dirty="0" err="1" smtClean="0">
                <a:ln>
                  <a:noFill/>
                </a:ln>
                <a:solidFill>
                  <a:schemeClr val="bg2"/>
                </a:solidFill>
                <a:effectLst>
                  <a:glow rad="101600">
                    <a:schemeClr val="tx1">
                      <a:alpha val="60000"/>
                    </a:schemeClr>
                  </a:glow>
                  <a:outerShdw blurRad="38100" dist="38100" dir="2700000" algn="tl">
                    <a:srgbClr val="000000">
                      <a:alpha val="43137"/>
                    </a:srgbClr>
                  </a:outerShdw>
                </a:effectLst>
                <a:uLnTx/>
                <a:uFillTx/>
                <a:latin typeface="+mj-lt"/>
                <a:ea typeface="+mj-ea"/>
                <a:cs typeface="+mj-cs"/>
              </a:rPr>
              <a:t>nstrumenty</a:t>
            </a:r>
            <a:r>
              <a:rPr kumimoji="0" lang="pl-PL" sz="3200" i="0" u="none" strike="noStrike" kern="1200" cap="none" spc="0" normalizeH="0" baseline="0" noProof="0" dirty="0" smtClean="0">
                <a:ln>
                  <a:noFill/>
                </a:ln>
                <a:solidFill>
                  <a:schemeClr val="bg2"/>
                </a:solidFill>
                <a:effectLst>
                  <a:glow rad="101600">
                    <a:schemeClr val="tx1">
                      <a:alpha val="60000"/>
                    </a:schemeClr>
                  </a:glow>
                  <a:outerShdw blurRad="38100" dist="38100" dir="2700000" algn="tl">
                    <a:srgbClr val="000000">
                      <a:alpha val="43137"/>
                    </a:srgbClr>
                  </a:outerShdw>
                </a:effectLst>
                <a:uLnTx/>
                <a:uFillTx/>
                <a:latin typeface="+mj-lt"/>
                <a:ea typeface="+mj-ea"/>
                <a:cs typeface="+mj-cs"/>
              </a:rPr>
              <a:t> badawcze</a:t>
            </a:r>
            <a:endParaRPr kumimoji="0" lang="pl-PL" sz="3600" i="0" u="none" strike="noStrike" kern="1200" cap="none" spc="0" normalizeH="0" baseline="0" noProof="0" dirty="0" smtClean="0">
              <a:ln>
                <a:noFill/>
              </a:ln>
              <a:solidFill>
                <a:schemeClr val="bg2"/>
              </a:solidFill>
              <a:effectLst>
                <a:glow rad="101600">
                  <a:schemeClr val="tx1">
                    <a:alpha val="60000"/>
                  </a:schemeClr>
                </a:glow>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Documents and Settings\ufik\Pulpit\WYKŁAD_EB7\Trifid_nebula_close_detail_of_pillars.jpg"/>
          <p:cNvPicPr>
            <a:picLocks noChangeAspect="1" noChangeArrowheads="1"/>
          </p:cNvPicPr>
          <p:nvPr/>
        </p:nvPicPr>
        <p:blipFill>
          <a:blip r:embed="rId2"/>
          <a:srcRect/>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a:stretch>
            <a:fillRect/>
          </a:stretch>
        </p:blipFill>
        <p:spPr bwMode="auto">
          <a:xfrm>
            <a:off x="928662" y="13097"/>
            <a:ext cx="7191396" cy="513040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a:stretch>
            <a:fillRect/>
          </a:stretch>
        </p:blipFill>
        <p:spPr bwMode="auto">
          <a:xfrm>
            <a:off x="785786" y="-23569"/>
            <a:ext cx="7358114" cy="516706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8EEF8"/>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8883597" cy="51435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a:srcRect/>
          <a:stretch>
            <a:fillRect/>
          </a:stretch>
        </p:blipFill>
        <p:spPr bwMode="auto">
          <a:xfrm>
            <a:off x="6234082" y="2233582"/>
            <a:ext cx="2909918" cy="290991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srcRect/>
          <a:stretch>
            <a:fillRect/>
          </a:stretch>
        </p:blipFill>
        <p:spPr bwMode="auto">
          <a:xfrm>
            <a:off x="71374" y="285734"/>
            <a:ext cx="9072626" cy="46376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srcRect/>
          <a:stretch>
            <a:fillRect/>
          </a:stretch>
        </p:blipFill>
        <p:spPr bwMode="auto">
          <a:xfrm>
            <a:off x="-1" y="0"/>
            <a:ext cx="9204645" cy="514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media.wired.com/photos/6526c08dc55060c7594b0d42/191:100/w_1280,c_limit/osirisrex-screenshot-science.jpg"/>
          <p:cNvPicPr>
            <a:picLocks noChangeAspect="1" noChangeArrowheads="1"/>
          </p:cNvPicPr>
          <p:nvPr/>
        </p:nvPicPr>
        <p:blipFill>
          <a:blip r:embed="rId2"/>
          <a:srcRect/>
          <a:stretch>
            <a:fillRect/>
          </a:stretch>
        </p:blipFill>
        <p:spPr bwMode="auto">
          <a:xfrm>
            <a:off x="-2143172" y="-428646"/>
            <a:ext cx="12192000" cy="6381751"/>
          </a:xfrm>
          <a:prstGeom prst="rect">
            <a:avLst/>
          </a:prstGeom>
          <a:noFill/>
        </p:spPr>
      </p:pic>
      <p:sp>
        <p:nvSpPr>
          <p:cNvPr id="6" name="pole tekstowe 5"/>
          <p:cNvSpPr txBox="1"/>
          <p:nvPr/>
        </p:nvSpPr>
        <p:spPr>
          <a:xfrm>
            <a:off x="4500530" y="714362"/>
            <a:ext cx="4643470" cy="523220"/>
          </a:xfrm>
          <a:prstGeom prst="rect">
            <a:avLst/>
          </a:prstGeom>
          <a:noFill/>
        </p:spPr>
        <p:txBody>
          <a:bodyPr wrap="square" rtlCol="0">
            <a:spAutoFit/>
          </a:bodyPr>
          <a:lstStyle/>
          <a:p>
            <a:r>
              <a:rPr lang="pl-PL" sz="2800" b="1" dirty="0" smtClean="0">
                <a:solidFill>
                  <a:schemeClr val="tx2">
                    <a:lumMod val="20000"/>
                    <a:lumOff val="80000"/>
                  </a:schemeClr>
                </a:solidFill>
              </a:rPr>
              <a:t>Lądowanie 24 września 2023</a:t>
            </a:r>
          </a:p>
        </p:txBody>
      </p:sp>
      <p:pic>
        <p:nvPicPr>
          <p:cNvPr id="1028" name="Picture 4" descr="Ilustracja"/>
          <p:cNvPicPr>
            <a:picLocks noChangeAspect="1" noChangeArrowheads="1"/>
          </p:cNvPicPr>
          <p:nvPr/>
        </p:nvPicPr>
        <p:blipFill>
          <a:blip r:embed="rId3"/>
          <a:srcRect/>
          <a:stretch>
            <a:fillRect/>
          </a:stretch>
        </p:blipFill>
        <p:spPr bwMode="auto">
          <a:xfrm>
            <a:off x="-142908" y="0"/>
            <a:ext cx="3744386" cy="3229533"/>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7" name="Picture 3"/>
          <p:cNvPicPr>
            <a:picLocks noChangeAspect="1" noChangeArrowheads="1"/>
          </p:cNvPicPr>
          <p:nvPr/>
        </p:nvPicPr>
        <p:blipFill>
          <a:blip r:embed="rId2"/>
          <a:srcRect/>
          <a:stretch>
            <a:fillRect/>
          </a:stretch>
        </p:blipFill>
        <p:spPr bwMode="auto">
          <a:xfrm>
            <a:off x="785786" y="357172"/>
            <a:ext cx="7500990" cy="44600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g"/>
          <p:cNvPicPr>
            <a:picLocks noChangeAspect="1" noChangeArrowheads="1"/>
          </p:cNvPicPr>
          <p:nvPr/>
        </p:nvPicPr>
        <p:blipFill>
          <a:blip r:embed="rId2"/>
          <a:srcRect/>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7" name="pole tekstowe 6"/>
          <p:cNvSpPr txBox="1"/>
          <p:nvPr/>
        </p:nvSpPr>
        <p:spPr>
          <a:xfrm>
            <a:off x="4929190" y="928676"/>
            <a:ext cx="4071966" cy="3600986"/>
          </a:xfrm>
          <a:prstGeom prst="rect">
            <a:avLst/>
          </a:prstGeom>
          <a:noFill/>
        </p:spPr>
        <p:txBody>
          <a:bodyPr wrap="square" rtlCol="0">
            <a:spAutoFit/>
          </a:bodyPr>
          <a:lstStyle/>
          <a:p>
            <a:r>
              <a:rPr lang="pl-PL" sz="2800" b="1" dirty="0" smtClean="0">
                <a:solidFill>
                  <a:schemeClr val="tx2">
                    <a:lumMod val="20000"/>
                    <a:lumOff val="80000"/>
                  </a:schemeClr>
                </a:solidFill>
              </a:rPr>
              <a:t>Metody detekcji planet </a:t>
            </a:r>
            <a:r>
              <a:rPr lang="pl-PL" sz="2800" b="1" dirty="0" err="1" smtClean="0">
                <a:solidFill>
                  <a:schemeClr val="tx2">
                    <a:lumMod val="20000"/>
                    <a:lumOff val="80000"/>
                  </a:schemeClr>
                </a:solidFill>
              </a:rPr>
              <a:t>pozasłonecznych</a:t>
            </a:r>
            <a:endParaRPr lang="pl-PL" sz="2800" b="1" dirty="0" smtClean="0">
              <a:solidFill>
                <a:schemeClr val="tx2">
                  <a:lumMod val="20000"/>
                  <a:lumOff val="80000"/>
                </a:schemeClr>
              </a:solidFill>
            </a:endParaRPr>
          </a:p>
          <a:p>
            <a:endParaRPr lang="pl-PL" sz="2400" b="1" dirty="0" smtClean="0">
              <a:solidFill>
                <a:schemeClr val="tx2">
                  <a:lumMod val="20000"/>
                  <a:lumOff val="80000"/>
                </a:schemeClr>
              </a:solidFill>
            </a:endParaRPr>
          </a:p>
          <a:p>
            <a:endParaRPr lang="pl-PL" sz="2400" b="1" dirty="0" smtClean="0">
              <a:solidFill>
                <a:schemeClr val="tx2">
                  <a:lumMod val="20000"/>
                  <a:lumOff val="80000"/>
                </a:schemeClr>
              </a:solidFill>
            </a:endParaRPr>
          </a:p>
          <a:p>
            <a:r>
              <a:rPr lang="pl-PL" sz="2400" b="1" dirty="0" smtClean="0">
                <a:solidFill>
                  <a:schemeClr val="tx2">
                    <a:lumMod val="20000"/>
                    <a:lumOff val="80000"/>
                  </a:schemeClr>
                </a:solidFill>
              </a:rPr>
              <a:t>Obserwacje bezpośrednie</a:t>
            </a:r>
          </a:p>
          <a:p>
            <a:pPr>
              <a:buFontTx/>
              <a:buChar char="-"/>
            </a:pPr>
            <a:r>
              <a:rPr lang="pl-PL" sz="2000" dirty="0" smtClean="0">
                <a:solidFill>
                  <a:schemeClr val="tx2">
                    <a:lumMod val="20000"/>
                    <a:lumOff val="80000"/>
                  </a:schemeClr>
                </a:solidFill>
              </a:rPr>
              <a:t> mała odległość kątowa od gwiazdy</a:t>
            </a:r>
          </a:p>
          <a:p>
            <a:pPr>
              <a:buFontTx/>
              <a:buChar char="-"/>
            </a:pPr>
            <a:r>
              <a:rPr lang="pl-PL" sz="2000" dirty="0" smtClean="0">
                <a:solidFill>
                  <a:schemeClr val="tx2">
                    <a:lumMod val="20000"/>
                    <a:lumOff val="80000"/>
                  </a:schemeClr>
                </a:solidFill>
              </a:rPr>
              <a:t> mała ilość światła docierająca od planety</a:t>
            </a:r>
          </a:p>
          <a:p>
            <a:endParaRPr lang="pl-PL" sz="2000" dirty="0" smtClean="0">
              <a:solidFill>
                <a:schemeClr val="tx2">
                  <a:lumMod val="20000"/>
                  <a:lumOff val="80000"/>
                </a:schemeClr>
              </a:solidFill>
            </a:endParaRPr>
          </a:p>
          <a:p>
            <a:endParaRPr lang="pl-PL" sz="2000" dirty="0">
              <a:solidFill>
                <a:schemeClr val="tx2">
                  <a:lumMod val="20000"/>
                  <a:lumOff val="80000"/>
                </a:schemeClr>
              </a:solidFill>
            </a:endParaRPr>
          </a:p>
        </p:txBody>
      </p:sp>
      <p:sp>
        <p:nvSpPr>
          <p:cNvPr id="29702" name="AutoShape 6" descr="Radioteleskop RT4 jak nowy | Urania - Postępy Astronom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29704" name="AutoShape 8" descr="Radioteleskop RT4 jak nowy | Urania - Postępy Astronom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29706" name="AutoShape 10" descr="Pytania i odpowiedzi – Radioteleskopy | Eloblo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29708" name="AutoShape 12" descr="Katedra Radioastronom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29712" name="AutoShape 16" descr="Radioteleskop – Wikipedia, wolna encyklop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31746" name="Picture 2" descr="https://upload.wikimedia.org/wikipedia/commons/thumb/9/93/Beta_Pictoris_b_orbit_animated_%282013-2018%29.gif/250px-Beta_Pictoris_b_orbit_animated_%282013-2018%29.gif"/>
          <p:cNvPicPr>
            <a:picLocks noChangeAspect="1" noChangeArrowheads="1" noCrop="1"/>
          </p:cNvPicPr>
          <p:nvPr/>
        </p:nvPicPr>
        <p:blipFill>
          <a:blip r:embed="rId3"/>
          <a:srcRect/>
          <a:stretch>
            <a:fillRect/>
          </a:stretch>
        </p:blipFill>
        <p:spPr bwMode="auto">
          <a:xfrm>
            <a:off x="357158" y="285734"/>
            <a:ext cx="3714776" cy="3714776"/>
          </a:xfrm>
          <a:prstGeom prst="rect">
            <a:avLst/>
          </a:prstGeom>
          <a:noFill/>
        </p:spPr>
      </p:pic>
      <p:sp>
        <p:nvSpPr>
          <p:cNvPr id="11" name="pole tekstowe 10"/>
          <p:cNvSpPr txBox="1"/>
          <p:nvPr/>
        </p:nvSpPr>
        <p:spPr>
          <a:xfrm>
            <a:off x="214282" y="4071948"/>
            <a:ext cx="4286280" cy="830997"/>
          </a:xfrm>
          <a:prstGeom prst="rect">
            <a:avLst/>
          </a:prstGeom>
          <a:noFill/>
        </p:spPr>
        <p:txBody>
          <a:bodyPr wrap="square" rtlCol="0">
            <a:spAutoFit/>
          </a:bodyPr>
          <a:lstStyle/>
          <a:p>
            <a:r>
              <a:rPr lang="pl-PL" sz="1600" dirty="0" smtClean="0">
                <a:solidFill>
                  <a:schemeClr val="tx2">
                    <a:lumMod val="20000"/>
                    <a:lumOff val="80000"/>
                  </a:schemeClr>
                </a:solidFill>
              </a:rPr>
              <a:t>Kolejne położenia planety beta </a:t>
            </a:r>
            <a:r>
              <a:rPr lang="pl-PL" sz="1600" dirty="0" err="1" smtClean="0">
                <a:solidFill>
                  <a:schemeClr val="tx2">
                    <a:lumMod val="20000"/>
                    <a:lumOff val="80000"/>
                  </a:schemeClr>
                </a:solidFill>
              </a:rPr>
              <a:t>Pictoris</a:t>
            </a:r>
            <a:r>
              <a:rPr lang="pl-PL" sz="1600" dirty="0" smtClean="0">
                <a:solidFill>
                  <a:schemeClr val="tx2">
                    <a:lumMod val="20000"/>
                    <a:lumOff val="80000"/>
                  </a:schemeClr>
                </a:solidFill>
              </a:rPr>
              <a:t> b w latach 2013–2018, sfotografowane przy pomocy instrumentu </a:t>
            </a:r>
            <a:r>
              <a:rPr lang="pl-PL" sz="1600" dirty="0" err="1" smtClean="0">
                <a:solidFill>
                  <a:schemeClr val="tx2">
                    <a:lumMod val="20000"/>
                    <a:lumOff val="80000"/>
                  </a:schemeClr>
                </a:solidFill>
              </a:rPr>
              <a:t>Gemini</a:t>
            </a:r>
            <a:r>
              <a:rPr lang="pl-PL" sz="1600" dirty="0" smtClean="0">
                <a:solidFill>
                  <a:schemeClr val="tx2">
                    <a:lumMod val="20000"/>
                    <a:lumOff val="80000"/>
                  </a:schemeClr>
                </a:solidFill>
              </a:rPr>
              <a:t> Planet </a:t>
            </a:r>
            <a:r>
              <a:rPr lang="pl-PL" sz="1600" dirty="0" err="1" smtClean="0">
                <a:solidFill>
                  <a:schemeClr val="tx2">
                    <a:lumMod val="20000"/>
                    <a:lumOff val="80000"/>
                  </a:schemeClr>
                </a:solidFill>
              </a:rPr>
              <a:t>Imager</a:t>
            </a:r>
            <a:endParaRPr lang="pl-PL" sz="1600" dirty="0">
              <a:solidFill>
                <a:schemeClr val="tx2">
                  <a:lumMod val="20000"/>
                  <a:lumOff val="80000"/>
                </a:schemeClr>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7" name="pole tekstowe 6"/>
          <p:cNvSpPr txBox="1"/>
          <p:nvPr/>
        </p:nvSpPr>
        <p:spPr>
          <a:xfrm>
            <a:off x="5286380" y="857238"/>
            <a:ext cx="3857620" cy="3785652"/>
          </a:xfrm>
          <a:prstGeom prst="rect">
            <a:avLst/>
          </a:prstGeom>
          <a:noFill/>
        </p:spPr>
        <p:txBody>
          <a:bodyPr wrap="square" rtlCol="0">
            <a:spAutoFit/>
          </a:bodyPr>
          <a:lstStyle/>
          <a:p>
            <a:r>
              <a:rPr lang="pl-PL" sz="2000" dirty="0" smtClean="0">
                <a:solidFill>
                  <a:schemeClr val="tx2">
                    <a:lumMod val="20000"/>
                    <a:lumOff val="80000"/>
                  </a:schemeClr>
                </a:solidFill>
              </a:rPr>
              <a:t>W ciągu ostatnich dwóch dekad </a:t>
            </a:r>
          </a:p>
          <a:p>
            <a:r>
              <a:rPr lang="pl-PL" sz="2000" dirty="0" smtClean="0">
                <a:solidFill>
                  <a:schemeClr val="tx2">
                    <a:lumMod val="20000"/>
                    <a:lumOff val="80000"/>
                  </a:schemeClr>
                </a:solidFill>
              </a:rPr>
              <a:t>odkryto około 5000 planet </a:t>
            </a:r>
            <a:r>
              <a:rPr lang="pl-PL" sz="2000" dirty="0" err="1" smtClean="0">
                <a:solidFill>
                  <a:schemeClr val="tx2">
                    <a:lumMod val="20000"/>
                    <a:lumOff val="80000"/>
                  </a:schemeClr>
                </a:solidFill>
              </a:rPr>
              <a:t>pozasłonecznych</a:t>
            </a:r>
            <a:endParaRPr lang="pl-PL" sz="2000" dirty="0" smtClean="0">
              <a:solidFill>
                <a:schemeClr val="tx2">
                  <a:lumMod val="20000"/>
                  <a:lumOff val="80000"/>
                </a:schemeClr>
              </a:solidFill>
            </a:endParaRPr>
          </a:p>
          <a:p>
            <a:endParaRPr lang="pl-PL" sz="2000" dirty="0">
              <a:solidFill>
                <a:schemeClr val="tx2">
                  <a:lumMod val="20000"/>
                  <a:lumOff val="80000"/>
                </a:schemeClr>
              </a:solidFill>
            </a:endParaRPr>
          </a:p>
          <a:p>
            <a:r>
              <a:rPr lang="pl-PL" sz="2000" dirty="0" smtClean="0">
                <a:solidFill>
                  <a:schemeClr val="tx2">
                    <a:lumMod val="20000"/>
                    <a:lumOff val="80000"/>
                  </a:schemeClr>
                </a:solidFill>
              </a:rPr>
              <a:t>3900 układów planetarnych</a:t>
            </a:r>
          </a:p>
          <a:p>
            <a:endParaRPr lang="pl-PL" sz="2000" dirty="0" smtClean="0">
              <a:solidFill>
                <a:schemeClr val="tx2">
                  <a:lumMod val="20000"/>
                  <a:lumOff val="80000"/>
                </a:schemeClr>
              </a:solidFill>
            </a:endParaRPr>
          </a:p>
          <a:p>
            <a:r>
              <a:rPr lang="pl-PL" sz="2000" dirty="0" smtClean="0">
                <a:solidFill>
                  <a:schemeClr val="tx2">
                    <a:lumMod val="20000"/>
                    <a:lumOff val="80000"/>
                  </a:schemeClr>
                </a:solidFill>
              </a:rPr>
              <a:t>853 układów posiadających więcej</a:t>
            </a:r>
          </a:p>
          <a:p>
            <a:r>
              <a:rPr lang="pl-PL" sz="2000" dirty="0" smtClean="0">
                <a:solidFill>
                  <a:schemeClr val="tx2">
                    <a:lumMod val="20000"/>
                    <a:lumOff val="80000"/>
                  </a:schemeClr>
                </a:solidFill>
              </a:rPr>
              <a:t>niż jedna planeta</a:t>
            </a:r>
          </a:p>
          <a:p>
            <a:endParaRPr lang="pl-PL" sz="2000" dirty="0">
              <a:solidFill>
                <a:schemeClr val="tx2">
                  <a:lumMod val="20000"/>
                  <a:lumOff val="80000"/>
                </a:schemeClr>
              </a:solidFill>
            </a:endParaRPr>
          </a:p>
          <a:p>
            <a:r>
              <a:rPr lang="pl-PL" sz="2000" dirty="0" smtClean="0">
                <a:solidFill>
                  <a:schemeClr val="tx2">
                    <a:lumMod val="20000"/>
                    <a:lumOff val="80000"/>
                  </a:schemeClr>
                </a:solidFill>
              </a:rPr>
              <a:t>Największa liczba planet </a:t>
            </a:r>
          </a:p>
          <a:p>
            <a:r>
              <a:rPr lang="pl-PL" sz="2000" dirty="0" smtClean="0">
                <a:solidFill>
                  <a:schemeClr val="tx2">
                    <a:lumMod val="20000"/>
                    <a:lumOff val="80000"/>
                  </a:schemeClr>
                </a:solidFill>
              </a:rPr>
              <a:t>w układzie to 8 </a:t>
            </a:r>
          </a:p>
          <a:p>
            <a:endParaRPr lang="pl-PL" sz="2000" dirty="0">
              <a:solidFill>
                <a:schemeClr val="tx2">
                  <a:lumMod val="20000"/>
                  <a:lumOff val="80000"/>
                </a:schemeClr>
              </a:solidFill>
            </a:endParaRPr>
          </a:p>
        </p:txBody>
      </p:sp>
      <p:pic>
        <p:nvPicPr>
          <p:cNvPr id="1027" name="Picture 3"/>
          <p:cNvPicPr>
            <a:picLocks noChangeAspect="1" noChangeArrowheads="1"/>
          </p:cNvPicPr>
          <p:nvPr/>
        </p:nvPicPr>
        <p:blipFill>
          <a:blip r:embed="rId2"/>
          <a:srcRect/>
          <a:stretch>
            <a:fillRect/>
          </a:stretch>
        </p:blipFill>
        <p:spPr bwMode="auto">
          <a:xfrm>
            <a:off x="0" y="1071552"/>
            <a:ext cx="5072066" cy="302924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7" name="pole tekstowe 6"/>
          <p:cNvSpPr txBox="1"/>
          <p:nvPr/>
        </p:nvSpPr>
        <p:spPr>
          <a:xfrm>
            <a:off x="4929190" y="500048"/>
            <a:ext cx="3929090" cy="2985433"/>
          </a:xfrm>
          <a:prstGeom prst="rect">
            <a:avLst/>
          </a:prstGeom>
          <a:noFill/>
        </p:spPr>
        <p:txBody>
          <a:bodyPr wrap="square" rtlCol="0">
            <a:spAutoFit/>
          </a:bodyPr>
          <a:lstStyle/>
          <a:p>
            <a:r>
              <a:rPr lang="pl-PL" sz="2400" b="1" dirty="0" smtClean="0">
                <a:solidFill>
                  <a:schemeClr val="tx2">
                    <a:lumMod val="20000"/>
                    <a:lumOff val="80000"/>
                  </a:schemeClr>
                </a:solidFill>
              </a:rPr>
              <a:t>Ruch wokół wspólnego środka mas </a:t>
            </a:r>
          </a:p>
          <a:p>
            <a:endParaRPr lang="pl-PL" sz="2000" dirty="0" smtClean="0">
              <a:solidFill>
                <a:schemeClr val="tx2">
                  <a:lumMod val="20000"/>
                  <a:lumOff val="80000"/>
                </a:schemeClr>
              </a:solidFill>
            </a:endParaRPr>
          </a:p>
          <a:p>
            <a:endParaRPr lang="pl-PL" sz="2000" dirty="0" smtClean="0">
              <a:solidFill>
                <a:schemeClr val="tx2">
                  <a:lumMod val="20000"/>
                  <a:lumOff val="80000"/>
                </a:schemeClr>
              </a:solidFill>
            </a:endParaRPr>
          </a:p>
          <a:p>
            <a:pPr>
              <a:buFontTx/>
              <a:buChar char="-"/>
            </a:pPr>
            <a:r>
              <a:rPr lang="pl-PL" sz="2000" dirty="0" smtClean="0">
                <a:solidFill>
                  <a:schemeClr val="tx2">
                    <a:lumMod val="20000"/>
                    <a:lumOff val="80000"/>
                  </a:schemeClr>
                </a:solidFill>
              </a:rPr>
              <a:t> Metoda spektroskopowa</a:t>
            </a:r>
          </a:p>
          <a:p>
            <a:pPr>
              <a:buFontTx/>
              <a:buChar char="-"/>
            </a:pPr>
            <a:endParaRPr lang="pl-PL" sz="2000" dirty="0" smtClean="0">
              <a:solidFill>
                <a:schemeClr val="tx2">
                  <a:lumMod val="20000"/>
                  <a:lumOff val="80000"/>
                </a:schemeClr>
              </a:solidFill>
            </a:endParaRPr>
          </a:p>
          <a:p>
            <a:pPr>
              <a:buFontTx/>
              <a:buChar char="-"/>
            </a:pPr>
            <a:r>
              <a:rPr lang="pl-PL" sz="2000" dirty="0" smtClean="0">
                <a:solidFill>
                  <a:schemeClr val="tx2">
                    <a:lumMod val="20000"/>
                    <a:lumOff val="80000"/>
                  </a:schemeClr>
                </a:solidFill>
              </a:rPr>
              <a:t> Metoda astrometryczna</a:t>
            </a:r>
          </a:p>
          <a:p>
            <a:pPr>
              <a:buFontTx/>
              <a:buChar char="-"/>
            </a:pPr>
            <a:endParaRPr lang="pl-PL" sz="2000" dirty="0" smtClean="0">
              <a:solidFill>
                <a:schemeClr val="tx2">
                  <a:lumMod val="20000"/>
                  <a:lumOff val="80000"/>
                </a:schemeClr>
              </a:solidFill>
            </a:endParaRPr>
          </a:p>
          <a:p>
            <a:pPr>
              <a:buFontTx/>
              <a:buChar char="-"/>
            </a:pPr>
            <a:r>
              <a:rPr lang="pl-PL" sz="2000" dirty="0" smtClean="0">
                <a:solidFill>
                  <a:schemeClr val="tx2">
                    <a:lumMod val="20000"/>
                    <a:lumOff val="80000"/>
                  </a:schemeClr>
                </a:solidFill>
              </a:rPr>
              <a:t> Chronometraż pulsarów</a:t>
            </a:r>
            <a:endParaRPr lang="pl-PL" sz="2000" dirty="0">
              <a:solidFill>
                <a:schemeClr val="tx2">
                  <a:lumMod val="20000"/>
                  <a:lumOff val="80000"/>
                </a:schemeClr>
              </a:solidFill>
            </a:endParaRPr>
          </a:p>
        </p:txBody>
      </p:sp>
      <p:sp>
        <p:nvSpPr>
          <p:cNvPr id="29702" name="AutoShape 6" descr="Radioteleskop RT4 jak nowy | Urania - Postępy Astronom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29704" name="AutoShape 8" descr="Radioteleskop RT4 jak nowy | Urania - Postępy Astronom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29706" name="AutoShape 10" descr="Pytania i odpowiedzi – Radioteleskopy | Eloblo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29708" name="AutoShape 12" descr="Katedra Radioastronom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29712" name="AutoShape 16" descr="Radioteleskop – Wikipedia, wolna encyklop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30722" name="Picture 2" descr="undefined"/>
          <p:cNvPicPr>
            <a:picLocks noChangeAspect="1" noChangeArrowheads="1" noCrop="1"/>
          </p:cNvPicPr>
          <p:nvPr/>
        </p:nvPicPr>
        <p:blipFill>
          <a:blip r:embed="rId2"/>
          <a:srcRect/>
          <a:stretch>
            <a:fillRect/>
          </a:stretch>
        </p:blipFill>
        <p:spPr bwMode="auto">
          <a:xfrm>
            <a:off x="714348" y="785800"/>
            <a:ext cx="3714776" cy="3714776"/>
          </a:xfrm>
          <a:prstGeom prst="rect">
            <a:avLst/>
          </a:prstGeom>
          <a:noFill/>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commons.wikimedia.org/wiki/File:Doppler_shift_due_to_an_exoplanet.gif"/>
          <p:cNvPicPr>
            <a:picLocks noChangeAspect="1" noChangeArrowheads="1" noCrop="1"/>
          </p:cNvPicPr>
          <p:nvPr/>
        </p:nvPicPr>
        <p:blipFill>
          <a:blip r:embed="rId2"/>
          <a:srcRect/>
          <a:stretch>
            <a:fillRect/>
          </a:stretch>
        </p:blipFill>
        <p:spPr bwMode="auto">
          <a:xfrm>
            <a:off x="428596" y="285734"/>
            <a:ext cx="8324850" cy="4572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Prostokąt 3"/>
          <p:cNvSpPr/>
          <p:nvPr/>
        </p:nvSpPr>
        <p:spPr>
          <a:xfrm>
            <a:off x="1785918" y="142858"/>
            <a:ext cx="5617435" cy="523220"/>
          </a:xfrm>
          <a:prstGeom prst="rect">
            <a:avLst/>
          </a:prstGeom>
        </p:spPr>
        <p:txBody>
          <a:bodyPr wrap="none">
            <a:spAutoFit/>
          </a:bodyPr>
          <a:lstStyle/>
          <a:p>
            <a:r>
              <a:rPr lang="pl-PL" sz="2800" b="1" dirty="0" smtClean="0">
                <a:solidFill>
                  <a:schemeClr val="tx2">
                    <a:lumMod val="20000"/>
                    <a:lumOff val="80000"/>
                  </a:schemeClr>
                </a:solidFill>
              </a:rPr>
              <a:t>Zmiany jasności – metoda tranzytów</a:t>
            </a:r>
          </a:p>
        </p:txBody>
      </p:sp>
      <p:pic>
        <p:nvPicPr>
          <p:cNvPr id="5124" name="Picture 4"/>
          <p:cNvPicPr>
            <a:picLocks noChangeAspect="1" noChangeArrowheads="1"/>
          </p:cNvPicPr>
          <p:nvPr/>
        </p:nvPicPr>
        <p:blipFill>
          <a:blip r:embed="rId2"/>
          <a:srcRect/>
          <a:stretch>
            <a:fillRect/>
          </a:stretch>
        </p:blipFill>
        <p:spPr bwMode="auto">
          <a:xfrm>
            <a:off x="1428728" y="857238"/>
            <a:ext cx="6457950" cy="40290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058" name="AutoShape 2" descr="5:Reading an Earth-like Exoplanet's Transmission Spectru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45060" name="AutoShape 4" descr="Line graph of brightness vs. wavelength of light, showing various dips in brightness. Dips labeled with names of molecul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45062" name="AutoShape 6" descr="https://stsci-opo.org/STScI-01FEE2TEFK312K09R9TMWJ39E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45064" name="Picture 8" descr="Isolating a Planet's Spectrum – Exoplanet Exploration: Planets Beyond our  Solar System"/>
          <p:cNvPicPr>
            <a:picLocks noChangeAspect="1" noChangeArrowheads="1"/>
          </p:cNvPicPr>
          <p:nvPr/>
        </p:nvPicPr>
        <p:blipFill>
          <a:blip r:embed="rId2"/>
          <a:srcRect/>
          <a:stretch>
            <a:fillRect/>
          </a:stretch>
        </p:blipFill>
        <p:spPr bwMode="auto">
          <a:xfrm>
            <a:off x="1214414" y="-36"/>
            <a:ext cx="6429420" cy="5143536"/>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2"/>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astronet.pl/wp-content/uploads/2021/12/Hubble-James-Webb-Space-Telescope-Comparison-1366x768.jpg"/>
          <p:cNvPicPr>
            <a:picLocks noChangeAspect="1" noChangeArrowheads="1"/>
          </p:cNvPicPr>
          <p:nvPr/>
        </p:nvPicPr>
        <p:blipFill>
          <a:blip r:embed="rId2"/>
          <a:srcRect/>
          <a:stretch>
            <a:fillRect/>
          </a:stretch>
        </p:blipFill>
        <p:spPr bwMode="auto">
          <a:xfrm>
            <a:off x="0" y="0"/>
            <a:ext cx="9144000" cy="514099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0" y="0"/>
            <a:ext cx="9144000" cy="1000114"/>
          </a:xfrm>
          <a:prstGeom prst="rect">
            <a:avLst/>
          </a:prstGeom>
          <a:solidFill>
            <a:srgbClr val="3C4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b="1" dirty="0" smtClean="0"/>
          </a:p>
          <a:p>
            <a:pPr algn="ctr"/>
            <a:r>
              <a:rPr lang="en-US" sz="2400" b="1" dirty="0" smtClean="0"/>
              <a:t>NASA’s </a:t>
            </a:r>
            <a:r>
              <a:rPr lang="en-US" sz="2400" b="1" dirty="0"/>
              <a:t>Webb Takes Its First-Ever Direct Image of Distant World</a:t>
            </a:r>
          </a:p>
          <a:p>
            <a:pPr algn="ctr"/>
            <a:endParaRPr lang="pl-PL" sz="4000" dirty="0">
              <a:latin typeface="Consolas" pitchFamily="49" charset="0"/>
              <a:ea typeface="Arial Unicode MS" pitchFamily="34" charset="-128"/>
              <a:cs typeface="Consolas" pitchFamily="49" charset="0"/>
            </a:endParaRPr>
          </a:p>
        </p:txBody>
      </p:sp>
      <p:sp>
        <p:nvSpPr>
          <p:cNvPr id="5" name="Prostokąt 4"/>
          <p:cNvSpPr/>
          <p:nvPr/>
        </p:nvSpPr>
        <p:spPr>
          <a:xfrm>
            <a:off x="3500430" y="1000114"/>
            <a:ext cx="5643570" cy="4143386"/>
          </a:xfrm>
          <a:prstGeom prst="rect">
            <a:avLst/>
          </a:prstGeom>
          <a:solidFill>
            <a:srgbClr val="405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1200" dirty="0" smtClean="0"/>
              <a:t>This image shows the </a:t>
            </a:r>
            <a:r>
              <a:rPr lang="en-US" sz="1200" dirty="0" err="1" smtClean="0"/>
              <a:t>exoplanet</a:t>
            </a:r>
            <a:r>
              <a:rPr lang="en-US" sz="1200" dirty="0" smtClean="0"/>
              <a:t> HIP 65426 b in different bands of infrared light, as seen from the James Webb Space Telescope: purple shows the </a:t>
            </a:r>
            <a:r>
              <a:rPr lang="en-US" sz="1200" dirty="0" err="1" smtClean="0"/>
              <a:t>NIRCam</a:t>
            </a:r>
            <a:r>
              <a:rPr lang="en-US" sz="1200" dirty="0" smtClean="0"/>
              <a:t> instrument’s view at 3.00 micrometers, blue shows the </a:t>
            </a:r>
            <a:r>
              <a:rPr lang="en-US" sz="1200" dirty="0" err="1" smtClean="0"/>
              <a:t>NIRCam</a:t>
            </a:r>
            <a:r>
              <a:rPr lang="en-US" sz="1200" dirty="0" smtClean="0"/>
              <a:t> instrument’s view at 4.44 micrometers, yellow shows the MIRI instrument’s view at 11.4 micrometers, and red shows the MIRI instrument’s view at 15.5 micrometers. These images look different because of the ways the different Webb instruments capture light. A set of masks within each instrument, called a coronagraph, blocks out the host star’s light so that the planet can be seen. The small white star in each image marks the location of the host star HIP 65426, which has been subtracted using the coronagraphs and image processing. </a:t>
            </a:r>
            <a:endParaRPr lang="pl-PL" sz="1200" dirty="0" smtClean="0"/>
          </a:p>
          <a:p>
            <a:pPr lvl="2"/>
            <a:endParaRPr lang="pl-PL" sz="1200" dirty="0">
              <a:latin typeface="Consolas" pitchFamily="49" charset="0"/>
              <a:ea typeface="Arial Unicode MS" pitchFamily="34" charset="-128"/>
              <a:cs typeface="Consolas" pitchFamily="49" charset="0"/>
            </a:endParaRPr>
          </a:p>
          <a:p>
            <a:pPr lvl="2"/>
            <a:r>
              <a:rPr lang="pl-PL" sz="800" dirty="0" smtClean="0">
                <a:latin typeface="Consolas" pitchFamily="49" charset="0"/>
                <a:ea typeface="Arial Unicode MS" pitchFamily="34" charset="-128"/>
                <a:cs typeface="Consolas" pitchFamily="49" charset="0"/>
              </a:rPr>
              <a:t>https://blogs.nasa.gov/webb/2022/09/01/nasas-webb-takes-its-first-ever-direct-image-of-distant-world/</a:t>
            </a:r>
          </a:p>
          <a:p>
            <a:pPr lvl="2"/>
            <a:r>
              <a:rPr lang="pl-PL" sz="800" dirty="0" err="1" smtClean="0">
                <a:latin typeface="Consolas" pitchFamily="49" charset="0"/>
                <a:ea typeface="Arial Unicode MS" pitchFamily="34" charset="-128"/>
                <a:cs typeface="Consolas" pitchFamily="49" charset="0"/>
              </a:rPr>
              <a:t>Septemer</a:t>
            </a:r>
            <a:r>
              <a:rPr lang="pl-PL" sz="800" dirty="0" smtClean="0">
                <a:latin typeface="Consolas" pitchFamily="49" charset="0"/>
                <a:ea typeface="Arial Unicode MS" pitchFamily="34" charset="-128"/>
                <a:cs typeface="Consolas" pitchFamily="49" charset="0"/>
              </a:rPr>
              <a:t> 1, 2022</a:t>
            </a:r>
          </a:p>
          <a:p>
            <a:pPr lvl="8"/>
            <a:endParaRPr lang="pl-PL" sz="1200" dirty="0">
              <a:latin typeface="Consolas" pitchFamily="49" charset="0"/>
              <a:ea typeface="Arial Unicode MS" pitchFamily="34" charset="-128"/>
              <a:cs typeface="Consolas" pitchFamily="49" charset="0"/>
            </a:endParaRPr>
          </a:p>
        </p:txBody>
      </p:sp>
      <p:pic>
        <p:nvPicPr>
          <p:cNvPr id="4100" name="Picture 4"/>
          <p:cNvPicPr>
            <a:picLocks noChangeAspect="1" noChangeArrowheads="1"/>
          </p:cNvPicPr>
          <p:nvPr/>
        </p:nvPicPr>
        <p:blipFill>
          <a:blip r:embed="rId2"/>
          <a:srcRect/>
          <a:stretch>
            <a:fillRect/>
          </a:stretch>
        </p:blipFill>
        <p:spPr bwMode="auto">
          <a:xfrm>
            <a:off x="0" y="879475"/>
            <a:ext cx="4367213" cy="4264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pulskosmosu.pl/wp-content/uploads/2023/09/widmo-ks-18-b-1024x576.jpeg"/>
          <p:cNvPicPr>
            <a:picLocks noChangeAspect="1" noChangeArrowheads="1"/>
          </p:cNvPicPr>
          <p:nvPr/>
        </p:nvPicPr>
        <p:blipFill>
          <a:blip r:embed="rId2"/>
          <a:srcRect/>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p>
        </p:txBody>
      </p:sp>
      <p:sp>
        <p:nvSpPr>
          <p:cNvPr id="3" name="Podtytuł 2"/>
          <p:cNvSpPr>
            <a:spLocks noGrp="1"/>
          </p:cNvSpPr>
          <p:nvPr>
            <p:ph type="subTitle" idx="1"/>
          </p:nvPr>
        </p:nvSpPr>
        <p:spPr/>
        <p:txBody>
          <a:bodyPr/>
          <a:lstStyle/>
          <a:p>
            <a:endParaRPr lang="pl-PL"/>
          </a:p>
        </p:txBody>
      </p:sp>
      <p:sp>
        <p:nvSpPr>
          <p:cNvPr id="4" name="Prostokąt 3"/>
          <p:cNvSpPr/>
          <p:nvPr/>
        </p:nvSpPr>
        <p:spPr>
          <a:xfrm>
            <a:off x="0" y="0"/>
            <a:ext cx="9144000" cy="1000114"/>
          </a:xfrm>
          <a:prstGeom prst="rect">
            <a:avLst/>
          </a:prstGeom>
          <a:solidFill>
            <a:srgbClr val="3C4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800" dirty="0" smtClean="0">
                <a:latin typeface="Consolas" pitchFamily="49" charset="0"/>
                <a:ea typeface="Arial Unicode MS" pitchFamily="34" charset="-128"/>
                <a:cs typeface="Consolas" pitchFamily="49" charset="0"/>
              </a:rPr>
              <a:t>ELT – </a:t>
            </a:r>
            <a:r>
              <a:rPr lang="pl-PL" sz="2800" dirty="0" err="1" smtClean="0">
                <a:latin typeface="Consolas" pitchFamily="49" charset="0"/>
                <a:ea typeface="Arial Unicode MS" pitchFamily="34" charset="-128"/>
                <a:cs typeface="Consolas" pitchFamily="49" charset="0"/>
              </a:rPr>
              <a:t>Extremly</a:t>
            </a:r>
            <a:r>
              <a:rPr lang="pl-PL" sz="2800" dirty="0" smtClean="0">
                <a:latin typeface="Consolas" pitchFamily="49" charset="0"/>
                <a:ea typeface="Arial Unicode MS" pitchFamily="34" charset="-128"/>
                <a:cs typeface="Consolas" pitchFamily="49" charset="0"/>
              </a:rPr>
              <a:t> </a:t>
            </a:r>
            <a:r>
              <a:rPr lang="pl-PL" sz="2800" dirty="0" err="1" smtClean="0">
                <a:latin typeface="Consolas" pitchFamily="49" charset="0"/>
                <a:ea typeface="Arial Unicode MS" pitchFamily="34" charset="-128"/>
                <a:cs typeface="Consolas" pitchFamily="49" charset="0"/>
              </a:rPr>
              <a:t>Large</a:t>
            </a:r>
            <a:r>
              <a:rPr lang="pl-PL" sz="2800" dirty="0" smtClean="0">
                <a:latin typeface="Consolas" pitchFamily="49" charset="0"/>
                <a:ea typeface="Arial Unicode MS" pitchFamily="34" charset="-128"/>
                <a:cs typeface="Consolas" pitchFamily="49" charset="0"/>
              </a:rPr>
              <a:t> </a:t>
            </a:r>
            <a:r>
              <a:rPr lang="pl-PL" sz="2800" dirty="0" err="1" smtClean="0">
                <a:latin typeface="Consolas" pitchFamily="49" charset="0"/>
                <a:ea typeface="Arial Unicode MS" pitchFamily="34" charset="-128"/>
                <a:cs typeface="Consolas" pitchFamily="49" charset="0"/>
              </a:rPr>
              <a:t>Telescope</a:t>
            </a:r>
            <a:endParaRPr lang="pl-PL" sz="2800" dirty="0">
              <a:latin typeface="Consolas" pitchFamily="49" charset="0"/>
              <a:ea typeface="Arial Unicode MS" pitchFamily="34" charset="-128"/>
              <a:cs typeface="Consolas" pitchFamily="49" charset="0"/>
            </a:endParaRPr>
          </a:p>
        </p:txBody>
      </p:sp>
      <p:sp>
        <p:nvSpPr>
          <p:cNvPr id="5" name="Prostokąt 4"/>
          <p:cNvSpPr/>
          <p:nvPr/>
        </p:nvSpPr>
        <p:spPr>
          <a:xfrm>
            <a:off x="0" y="1000114"/>
            <a:ext cx="9144000" cy="4143386"/>
          </a:xfrm>
          <a:prstGeom prst="rect">
            <a:avLst/>
          </a:prstGeom>
          <a:solidFill>
            <a:srgbClr val="405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800" b="1" dirty="0" smtClean="0"/>
          </a:p>
          <a:p>
            <a:pPr algn="ctr"/>
            <a:endParaRPr lang="pl-PL" sz="2800" b="1" dirty="0" smtClean="0"/>
          </a:p>
          <a:p>
            <a:pPr algn="ctr"/>
            <a:endParaRPr lang="pl-PL" sz="2800" b="1" dirty="0" smtClean="0"/>
          </a:p>
          <a:p>
            <a:pPr algn="ctr"/>
            <a:endParaRPr lang="pl-PL" sz="2800" b="1" dirty="0" smtClean="0"/>
          </a:p>
          <a:p>
            <a:pPr algn="ctr"/>
            <a:endParaRPr lang="pl-PL" sz="2800" b="1" dirty="0" smtClean="0"/>
          </a:p>
          <a:p>
            <a:pPr algn="ctr"/>
            <a:endParaRPr lang="pl-PL" sz="2800" b="1" dirty="0" smtClean="0"/>
          </a:p>
          <a:p>
            <a:pPr algn="ctr"/>
            <a:endParaRPr lang="pl-PL" sz="2800" b="1" dirty="0" smtClean="0"/>
          </a:p>
          <a:p>
            <a:pPr algn="ctr"/>
            <a:endParaRPr lang="pl-PL" sz="2800" b="1" dirty="0" smtClean="0"/>
          </a:p>
          <a:p>
            <a:pPr algn="ctr"/>
            <a:endParaRPr lang="pl-PL" sz="2800" b="1" dirty="0" smtClean="0"/>
          </a:p>
          <a:p>
            <a:pPr algn="ctr"/>
            <a:r>
              <a:rPr lang="en-US" sz="2000" b="1" dirty="0" smtClean="0"/>
              <a:t> 10 Oct 2023 22:00 CEST</a:t>
            </a:r>
            <a:endParaRPr lang="pl-PL" sz="2000" dirty="0">
              <a:latin typeface="Consolas" pitchFamily="49" charset="0"/>
              <a:ea typeface="Arial Unicode MS" pitchFamily="34" charset="-128"/>
              <a:cs typeface="Consolas" pitchFamily="49" charset="0"/>
            </a:endParaRPr>
          </a:p>
        </p:txBody>
      </p:sp>
      <p:pic>
        <p:nvPicPr>
          <p:cNvPr id="6147" name="Picture 3"/>
          <p:cNvPicPr>
            <a:picLocks noChangeAspect="1" noChangeArrowheads="1"/>
          </p:cNvPicPr>
          <p:nvPr/>
        </p:nvPicPr>
        <p:blipFill>
          <a:blip r:embed="rId2"/>
          <a:srcRect/>
          <a:stretch>
            <a:fillRect/>
          </a:stretch>
        </p:blipFill>
        <p:spPr bwMode="auto">
          <a:xfrm>
            <a:off x="0" y="839125"/>
            <a:ext cx="9143999" cy="38281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Obraz 1" descr="ELT4k-4-comp-Open.jpg"/>
          <p:cNvPicPr>
            <a:picLocks noChangeAspect="1"/>
          </p:cNvPicPr>
          <p:nvPr/>
        </p:nvPicPr>
        <p:blipFill>
          <a:blip r:embed="rId2"/>
          <a:stretch>
            <a:fillRect/>
          </a:stretch>
        </p:blipFill>
        <p:spPr>
          <a:xfrm>
            <a:off x="714348" y="0"/>
            <a:ext cx="7718265" cy="5143500"/>
          </a:xfrm>
          <a:prstGeom prst="rect">
            <a:avLst/>
          </a:prstGeom>
        </p:spPr>
      </p:pic>
      <p:sp>
        <p:nvSpPr>
          <p:cNvPr id="3" name="pole tekstowe 2"/>
          <p:cNvSpPr txBox="1"/>
          <p:nvPr/>
        </p:nvSpPr>
        <p:spPr>
          <a:xfrm>
            <a:off x="1142976" y="214296"/>
            <a:ext cx="1120820" cy="646331"/>
          </a:xfrm>
          <a:prstGeom prst="rect">
            <a:avLst/>
          </a:prstGeom>
          <a:noFill/>
        </p:spPr>
        <p:txBody>
          <a:bodyPr wrap="none" rtlCol="0">
            <a:spAutoFit/>
          </a:bodyPr>
          <a:lstStyle/>
          <a:p>
            <a:r>
              <a:rPr lang="pl-PL" sz="3600" dirty="0" smtClean="0">
                <a:solidFill>
                  <a:schemeClr val="bg1"/>
                </a:solidFill>
              </a:rPr>
              <a:t>2027</a:t>
            </a:r>
            <a:endParaRPr lang="pl-PL" sz="3600"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42" name="Picture 2" descr="https://scontent-fra5-2.xx.fbcdn.net/v/t39.30808-6/274330793_141342388359320_1485870908435656425_n.jpg?stp=dst-jpg_s640x640&amp;_nc_cat=107&amp;ccb=1-7&amp;_nc_sid=8bfeb9&amp;_nc_ohc=Z91DzDAG5tIAX_62azQ&amp;_nc_ht=scontent-fra5-2.xx&amp;oh=00_AfBiO7lT5H__utHTsLX_vLj625l-pGQYneEu4zdQliuniQ&amp;oe=641F876F"/>
          <p:cNvPicPr>
            <a:picLocks noChangeAspect="1" noChangeArrowheads="1"/>
          </p:cNvPicPr>
          <p:nvPr/>
        </p:nvPicPr>
        <p:blipFill>
          <a:blip r:embed="rId2"/>
          <a:srcRect/>
          <a:stretch>
            <a:fillRect/>
          </a:stretch>
        </p:blipFill>
        <p:spPr bwMode="auto">
          <a:xfrm>
            <a:off x="0" y="-325438"/>
            <a:ext cx="4375150" cy="5468938"/>
          </a:xfrm>
          <a:prstGeom prst="rect">
            <a:avLst/>
          </a:prstGeom>
          <a:noFill/>
        </p:spPr>
      </p:pic>
      <p:sp>
        <p:nvSpPr>
          <p:cNvPr id="7" name="pole tekstowe 6"/>
          <p:cNvSpPr txBox="1"/>
          <p:nvPr/>
        </p:nvSpPr>
        <p:spPr>
          <a:xfrm>
            <a:off x="4512219" y="642924"/>
            <a:ext cx="4637744" cy="3477875"/>
          </a:xfrm>
          <a:prstGeom prst="rect">
            <a:avLst/>
          </a:prstGeom>
          <a:noFill/>
        </p:spPr>
        <p:txBody>
          <a:bodyPr wrap="none" rtlCol="0">
            <a:spAutoFit/>
          </a:bodyPr>
          <a:lstStyle/>
          <a:p>
            <a:r>
              <a:rPr lang="pl-PL" sz="2000" dirty="0" smtClean="0">
                <a:solidFill>
                  <a:schemeClr val="tx2">
                    <a:lumMod val="20000"/>
                    <a:lumOff val="80000"/>
                  </a:schemeClr>
                </a:solidFill>
              </a:rPr>
              <a:t>Liczba gwiazd w widzialnym wszechświecie</a:t>
            </a:r>
          </a:p>
          <a:p>
            <a:endParaRPr lang="pl-PL" sz="2000" dirty="0">
              <a:solidFill>
                <a:schemeClr val="tx2">
                  <a:lumMod val="20000"/>
                  <a:lumOff val="80000"/>
                </a:schemeClr>
              </a:solidFill>
            </a:endParaRPr>
          </a:p>
          <a:p>
            <a:r>
              <a:rPr lang="pl-PL" sz="2000" dirty="0" smtClean="0">
                <a:solidFill>
                  <a:schemeClr val="tx2">
                    <a:lumMod val="20000"/>
                    <a:lumOff val="80000"/>
                  </a:schemeClr>
                </a:solidFill>
              </a:rPr>
              <a:t>2x10</a:t>
            </a:r>
            <a:r>
              <a:rPr lang="pl-PL" sz="2000" baseline="30000" dirty="0" smtClean="0">
                <a:solidFill>
                  <a:schemeClr val="tx2">
                    <a:lumMod val="20000"/>
                    <a:lumOff val="80000"/>
                  </a:schemeClr>
                </a:solidFill>
              </a:rPr>
              <a:t>23</a:t>
            </a:r>
          </a:p>
          <a:p>
            <a:r>
              <a:rPr lang="pl-PL" sz="2000" dirty="0" smtClean="0">
                <a:solidFill>
                  <a:schemeClr val="tx2">
                    <a:lumMod val="20000"/>
                    <a:lumOff val="80000"/>
                  </a:schemeClr>
                </a:solidFill>
              </a:rPr>
              <a:t>200 000 </a:t>
            </a:r>
            <a:r>
              <a:rPr lang="pl-PL" sz="2000" dirty="0" err="1" smtClean="0">
                <a:solidFill>
                  <a:schemeClr val="tx2">
                    <a:lumMod val="20000"/>
                    <a:lumOff val="80000"/>
                  </a:schemeClr>
                </a:solidFill>
              </a:rPr>
              <a:t>000</a:t>
            </a:r>
            <a:r>
              <a:rPr lang="pl-PL" sz="2000" dirty="0" smtClean="0">
                <a:solidFill>
                  <a:schemeClr val="tx2">
                    <a:lumMod val="20000"/>
                    <a:lumOff val="80000"/>
                  </a:schemeClr>
                </a:solidFill>
              </a:rPr>
              <a:t> </a:t>
            </a:r>
            <a:r>
              <a:rPr lang="pl-PL" sz="2000" dirty="0" err="1" smtClean="0">
                <a:solidFill>
                  <a:schemeClr val="tx2">
                    <a:lumMod val="20000"/>
                    <a:lumOff val="80000"/>
                  </a:schemeClr>
                </a:solidFill>
              </a:rPr>
              <a:t>000</a:t>
            </a:r>
            <a:r>
              <a:rPr lang="pl-PL" sz="2000" dirty="0" smtClean="0">
                <a:solidFill>
                  <a:schemeClr val="tx2">
                    <a:lumMod val="20000"/>
                    <a:lumOff val="80000"/>
                  </a:schemeClr>
                </a:solidFill>
              </a:rPr>
              <a:t> </a:t>
            </a:r>
            <a:r>
              <a:rPr lang="pl-PL" sz="2000" dirty="0" err="1" smtClean="0">
                <a:solidFill>
                  <a:schemeClr val="tx2">
                    <a:lumMod val="20000"/>
                    <a:lumOff val="80000"/>
                  </a:schemeClr>
                </a:solidFill>
              </a:rPr>
              <a:t>000</a:t>
            </a:r>
            <a:r>
              <a:rPr lang="pl-PL" sz="2000" dirty="0" smtClean="0">
                <a:solidFill>
                  <a:schemeClr val="tx2">
                    <a:lumMod val="20000"/>
                    <a:lumOff val="80000"/>
                  </a:schemeClr>
                </a:solidFill>
              </a:rPr>
              <a:t> </a:t>
            </a:r>
            <a:r>
              <a:rPr lang="pl-PL" sz="2000" dirty="0" err="1" smtClean="0">
                <a:solidFill>
                  <a:schemeClr val="tx2">
                    <a:lumMod val="20000"/>
                    <a:lumOff val="80000"/>
                  </a:schemeClr>
                </a:solidFill>
              </a:rPr>
              <a:t>000</a:t>
            </a:r>
            <a:r>
              <a:rPr lang="pl-PL" sz="2000" dirty="0" smtClean="0">
                <a:solidFill>
                  <a:schemeClr val="tx2">
                    <a:lumMod val="20000"/>
                    <a:lumOff val="80000"/>
                  </a:schemeClr>
                </a:solidFill>
              </a:rPr>
              <a:t> </a:t>
            </a:r>
            <a:r>
              <a:rPr lang="pl-PL" sz="2000" dirty="0" err="1" smtClean="0">
                <a:solidFill>
                  <a:schemeClr val="tx2">
                    <a:lumMod val="20000"/>
                    <a:lumOff val="80000"/>
                  </a:schemeClr>
                </a:solidFill>
              </a:rPr>
              <a:t>000</a:t>
            </a:r>
            <a:r>
              <a:rPr lang="pl-PL" sz="2000" dirty="0" smtClean="0">
                <a:solidFill>
                  <a:schemeClr val="tx2">
                    <a:lumMod val="20000"/>
                    <a:lumOff val="80000"/>
                  </a:schemeClr>
                </a:solidFill>
              </a:rPr>
              <a:t> </a:t>
            </a:r>
            <a:r>
              <a:rPr lang="pl-PL" sz="2000" dirty="0" err="1" smtClean="0">
                <a:solidFill>
                  <a:schemeClr val="tx2">
                    <a:lumMod val="20000"/>
                    <a:lumOff val="80000"/>
                  </a:schemeClr>
                </a:solidFill>
              </a:rPr>
              <a:t>000</a:t>
            </a:r>
            <a:endParaRPr lang="pl-PL" sz="2000" dirty="0" smtClean="0">
              <a:solidFill>
                <a:schemeClr val="tx2">
                  <a:lumMod val="20000"/>
                  <a:lumOff val="80000"/>
                </a:schemeClr>
              </a:solidFill>
            </a:endParaRPr>
          </a:p>
          <a:p>
            <a:endParaRPr lang="pl-PL" sz="2000" dirty="0">
              <a:solidFill>
                <a:schemeClr val="tx2">
                  <a:lumMod val="20000"/>
                  <a:lumOff val="80000"/>
                </a:schemeClr>
              </a:solidFill>
            </a:endParaRPr>
          </a:p>
          <a:p>
            <a:endParaRPr lang="pl-PL" sz="2000" dirty="0" smtClean="0">
              <a:solidFill>
                <a:schemeClr val="tx2">
                  <a:lumMod val="20000"/>
                  <a:lumOff val="80000"/>
                </a:schemeClr>
              </a:solidFill>
            </a:endParaRPr>
          </a:p>
          <a:p>
            <a:endParaRPr lang="pl-PL" sz="2000" dirty="0" smtClean="0">
              <a:solidFill>
                <a:schemeClr val="tx2">
                  <a:lumMod val="20000"/>
                  <a:lumOff val="80000"/>
                </a:schemeClr>
              </a:solidFill>
            </a:endParaRPr>
          </a:p>
          <a:p>
            <a:endParaRPr lang="pl-PL" sz="2000" dirty="0">
              <a:solidFill>
                <a:schemeClr val="tx2">
                  <a:lumMod val="20000"/>
                  <a:lumOff val="80000"/>
                </a:schemeClr>
              </a:solidFill>
            </a:endParaRPr>
          </a:p>
          <a:p>
            <a:r>
              <a:rPr lang="pl-PL" sz="2000" dirty="0" smtClean="0">
                <a:solidFill>
                  <a:schemeClr val="tx2">
                    <a:lumMod val="20000"/>
                    <a:lumOff val="80000"/>
                  </a:schemeClr>
                </a:solidFill>
              </a:rPr>
              <a:t>Liczba planet typu ziemskiego </a:t>
            </a:r>
          </a:p>
          <a:p>
            <a:r>
              <a:rPr lang="pl-PL" sz="2000" dirty="0">
                <a:solidFill>
                  <a:schemeClr val="tx2">
                    <a:lumMod val="20000"/>
                    <a:lumOff val="80000"/>
                  </a:schemeClr>
                </a:solidFill>
              </a:rPr>
              <a:t>o</a:t>
            </a:r>
            <a:r>
              <a:rPr lang="pl-PL" sz="2000" dirty="0" smtClean="0">
                <a:solidFill>
                  <a:schemeClr val="tx2">
                    <a:lumMod val="20000"/>
                    <a:lumOff val="80000"/>
                  </a:schemeClr>
                </a:solidFill>
              </a:rPr>
              <a:t>rbitujących w ekosferze </a:t>
            </a:r>
          </a:p>
          <a:p>
            <a:r>
              <a:rPr lang="pl-PL" sz="2000" dirty="0" smtClean="0">
                <a:solidFill>
                  <a:schemeClr val="tx2">
                    <a:lumMod val="20000"/>
                    <a:lumOff val="80000"/>
                  </a:schemeClr>
                </a:solidFill>
              </a:rPr>
              <a:t>– ok. 40 miliardów tylko w naszej galaktyce</a:t>
            </a:r>
            <a:endParaRPr lang="pl-PL" sz="2000" dirty="0">
              <a:solidFill>
                <a:schemeClr val="tx2">
                  <a:lumMod val="20000"/>
                  <a:lumOff val="80000"/>
                </a:schemeClr>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Obraz 2" descr="elt-fullplatform-2.jpg"/>
          <p:cNvPicPr>
            <a:picLocks noChangeAspect="1"/>
          </p:cNvPicPr>
          <p:nvPr/>
        </p:nvPicPr>
        <p:blipFill>
          <a:blip r:embed="rId2" cstate="print"/>
          <a:stretch>
            <a:fillRect/>
          </a:stretch>
        </p:blipFill>
        <p:spPr>
          <a:xfrm>
            <a:off x="4000496" y="0"/>
            <a:ext cx="5500726" cy="3437954"/>
          </a:xfrm>
          <a:prstGeom prst="rect">
            <a:avLst/>
          </a:prstGeom>
        </p:spPr>
      </p:pic>
      <p:pic>
        <p:nvPicPr>
          <p:cNvPr id="4" name="Obraz 3" descr="elt-2.jpg"/>
          <p:cNvPicPr>
            <a:picLocks noChangeAspect="1"/>
          </p:cNvPicPr>
          <p:nvPr/>
        </p:nvPicPr>
        <p:blipFill>
          <a:blip r:embed="rId3"/>
          <a:stretch>
            <a:fillRect/>
          </a:stretch>
        </p:blipFill>
        <p:spPr>
          <a:xfrm>
            <a:off x="0" y="0"/>
            <a:ext cx="4974371" cy="5143500"/>
          </a:xfrm>
          <a:prstGeom prst="rect">
            <a:avLst/>
          </a:prstGeom>
        </p:spPr>
      </p:pic>
      <p:sp>
        <p:nvSpPr>
          <p:cNvPr id="5" name="pole tekstowe 4"/>
          <p:cNvSpPr txBox="1"/>
          <p:nvPr/>
        </p:nvSpPr>
        <p:spPr>
          <a:xfrm>
            <a:off x="5214942" y="3429006"/>
            <a:ext cx="3139899" cy="2308324"/>
          </a:xfrm>
          <a:prstGeom prst="rect">
            <a:avLst/>
          </a:prstGeom>
          <a:noFill/>
        </p:spPr>
        <p:txBody>
          <a:bodyPr wrap="square" rtlCol="0">
            <a:spAutoFit/>
          </a:bodyPr>
          <a:lstStyle/>
          <a:p>
            <a:r>
              <a:rPr lang="pl-PL" dirty="0" err="1" smtClean="0">
                <a:solidFill>
                  <a:schemeClr val="tx2"/>
                </a:solidFill>
              </a:rPr>
              <a:t>Altitude</a:t>
            </a:r>
            <a:r>
              <a:rPr lang="pl-PL" dirty="0" smtClean="0">
                <a:solidFill>
                  <a:schemeClr val="tx2"/>
                </a:solidFill>
              </a:rPr>
              <a:t> 3046m</a:t>
            </a:r>
          </a:p>
          <a:p>
            <a:r>
              <a:rPr lang="pl-PL" dirty="0" err="1" smtClean="0">
                <a:solidFill>
                  <a:schemeClr val="tx2"/>
                </a:solidFill>
              </a:rPr>
              <a:t>Budget</a:t>
            </a:r>
            <a:r>
              <a:rPr lang="pl-PL" dirty="0" smtClean="0">
                <a:solidFill>
                  <a:schemeClr val="tx2"/>
                </a:solidFill>
              </a:rPr>
              <a:t> 1.3 bilion euro</a:t>
            </a:r>
          </a:p>
          <a:p>
            <a:r>
              <a:rPr lang="pl-PL" dirty="0" smtClean="0">
                <a:solidFill>
                  <a:schemeClr val="tx2"/>
                </a:solidFill>
              </a:rPr>
              <a:t>Mirror </a:t>
            </a:r>
            <a:r>
              <a:rPr lang="pl-PL" dirty="0" err="1" smtClean="0">
                <a:solidFill>
                  <a:schemeClr val="tx2"/>
                </a:solidFill>
              </a:rPr>
              <a:t>diameter</a:t>
            </a:r>
            <a:r>
              <a:rPr lang="pl-PL" dirty="0" smtClean="0">
                <a:solidFill>
                  <a:schemeClr val="tx2"/>
                </a:solidFill>
              </a:rPr>
              <a:t>  39 m</a:t>
            </a:r>
          </a:p>
          <a:p>
            <a:r>
              <a:rPr lang="pl-PL" dirty="0" err="1" smtClean="0">
                <a:solidFill>
                  <a:schemeClr val="tx2"/>
                </a:solidFill>
              </a:rPr>
              <a:t>Number</a:t>
            </a:r>
            <a:r>
              <a:rPr lang="pl-PL" dirty="0" smtClean="0">
                <a:solidFill>
                  <a:schemeClr val="tx2"/>
                </a:solidFill>
              </a:rPr>
              <a:t> of </a:t>
            </a:r>
            <a:r>
              <a:rPr lang="pl-PL" dirty="0" err="1" smtClean="0">
                <a:solidFill>
                  <a:schemeClr val="tx2"/>
                </a:solidFill>
              </a:rPr>
              <a:t>segments</a:t>
            </a:r>
            <a:r>
              <a:rPr lang="pl-PL" dirty="0" smtClean="0">
                <a:solidFill>
                  <a:schemeClr val="tx2"/>
                </a:solidFill>
              </a:rPr>
              <a:t> 798</a:t>
            </a:r>
          </a:p>
          <a:p>
            <a:r>
              <a:rPr lang="pl-PL" dirty="0" err="1" smtClean="0">
                <a:solidFill>
                  <a:schemeClr val="tx2"/>
                </a:solidFill>
              </a:rPr>
              <a:t>Surface</a:t>
            </a:r>
            <a:r>
              <a:rPr lang="pl-PL" dirty="0" smtClean="0">
                <a:solidFill>
                  <a:schemeClr val="tx2"/>
                </a:solidFill>
              </a:rPr>
              <a:t> 978 </a:t>
            </a:r>
            <a:r>
              <a:rPr lang="pl-PL" dirty="0" err="1" smtClean="0">
                <a:solidFill>
                  <a:schemeClr val="tx2"/>
                </a:solidFill>
              </a:rPr>
              <a:t>square</a:t>
            </a:r>
            <a:r>
              <a:rPr lang="pl-PL" dirty="0" smtClean="0">
                <a:solidFill>
                  <a:schemeClr val="tx2"/>
                </a:solidFill>
              </a:rPr>
              <a:t> </a:t>
            </a:r>
            <a:r>
              <a:rPr lang="pl-PL" dirty="0" err="1" smtClean="0">
                <a:solidFill>
                  <a:schemeClr val="tx2"/>
                </a:solidFill>
              </a:rPr>
              <a:t>meters</a:t>
            </a:r>
            <a:r>
              <a:rPr lang="pl-PL" dirty="0" smtClean="0">
                <a:solidFill>
                  <a:schemeClr val="tx2"/>
                </a:solidFill>
              </a:rPr>
              <a:t>  </a:t>
            </a:r>
          </a:p>
          <a:p>
            <a:r>
              <a:rPr lang="pl-PL" dirty="0" smtClean="0">
                <a:solidFill>
                  <a:schemeClr val="tx2"/>
                </a:solidFill>
              </a:rPr>
              <a:t>(20 </a:t>
            </a:r>
            <a:r>
              <a:rPr lang="pl-PL" dirty="0" err="1" smtClean="0">
                <a:solidFill>
                  <a:schemeClr val="tx2"/>
                </a:solidFill>
              </a:rPr>
              <a:t>times</a:t>
            </a:r>
            <a:r>
              <a:rPr lang="pl-PL" dirty="0" smtClean="0">
                <a:solidFill>
                  <a:schemeClr val="tx2"/>
                </a:solidFill>
              </a:rPr>
              <a:t> </a:t>
            </a:r>
            <a:r>
              <a:rPr lang="pl-PL" dirty="0" err="1" smtClean="0">
                <a:solidFill>
                  <a:schemeClr val="tx2"/>
                </a:solidFill>
              </a:rPr>
              <a:t>more</a:t>
            </a:r>
            <a:r>
              <a:rPr lang="pl-PL" dirty="0" smtClean="0">
                <a:solidFill>
                  <a:schemeClr val="tx2"/>
                </a:solidFill>
              </a:rPr>
              <a:t> </a:t>
            </a:r>
            <a:r>
              <a:rPr lang="pl-PL" dirty="0" err="1" smtClean="0">
                <a:solidFill>
                  <a:schemeClr val="tx2"/>
                </a:solidFill>
              </a:rPr>
              <a:t>than</a:t>
            </a:r>
            <a:r>
              <a:rPr lang="pl-PL" dirty="0" smtClean="0">
                <a:solidFill>
                  <a:schemeClr val="tx2"/>
                </a:solidFill>
              </a:rPr>
              <a:t> single VLT)</a:t>
            </a:r>
          </a:p>
          <a:p>
            <a:r>
              <a:rPr lang="pl-PL" dirty="0" smtClean="0"/>
              <a:t> </a:t>
            </a:r>
          </a:p>
          <a:p>
            <a:endParaRPr lang="pl-PL"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pole tekstowe 1"/>
          <p:cNvSpPr txBox="1"/>
          <p:nvPr/>
        </p:nvSpPr>
        <p:spPr>
          <a:xfrm>
            <a:off x="214282" y="285734"/>
            <a:ext cx="8715436" cy="4832092"/>
          </a:xfrm>
          <a:prstGeom prst="rect">
            <a:avLst/>
          </a:prstGeom>
          <a:noFill/>
        </p:spPr>
        <p:txBody>
          <a:bodyPr wrap="square" rtlCol="0">
            <a:spAutoFit/>
          </a:bodyPr>
          <a:lstStyle/>
          <a:p>
            <a:pPr algn="ctr"/>
            <a:r>
              <a:rPr lang="pl-PL" sz="2800" b="1" dirty="0" smtClean="0">
                <a:solidFill>
                  <a:schemeClr val="tx2">
                    <a:lumMod val="20000"/>
                    <a:lumOff val="80000"/>
                  </a:schemeClr>
                </a:solidFill>
              </a:rPr>
              <a:t>Czego możemy się spodziewać w przyszłości?</a:t>
            </a:r>
          </a:p>
          <a:p>
            <a:pPr algn="ctr"/>
            <a:endParaRPr lang="pl-PL" sz="2800" b="1" dirty="0" smtClean="0">
              <a:solidFill>
                <a:schemeClr val="tx2">
                  <a:lumMod val="20000"/>
                  <a:lumOff val="80000"/>
                </a:schemeClr>
              </a:solidFill>
            </a:endParaRPr>
          </a:p>
          <a:p>
            <a:pPr>
              <a:buFont typeface="Wingdings" pitchFamily="2" charset="2"/>
              <a:buChar char="ü"/>
            </a:pPr>
            <a:r>
              <a:rPr lang="pl-PL" sz="2000" b="1" dirty="0" smtClean="0">
                <a:solidFill>
                  <a:schemeClr val="tx2">
                    <a:lumMod val="20000"/>
                    <a:lumOff val="80000"/>
                  </a:schemeClr>
                </a:solidFill>
              </a:rPr>
              <a:t>  Poszukiwanie markerów życia w atmosferach planet </a:t>
            </a:r>
            <a:r>
              <a:rPr lang="pl-PL" sz="2000" b="1" dirty="0" err="1" smtClean="0">
                <a:solidFill>
                  <a:schemeClr val="tx2">
                    <a:lumMod val="20000"/>
                    <a:lumOff val="80000"/>
                  </a:schemeClr>
                </a:solidFill>
              </a:rPr>
              <a:t>pozasłonecznych</a:t>
            </a:r>
            <a:endParaRPr lang="pl-PL" sz="2000" b="1" dirty="0" smtClean="0">
              <a:solidFill>
                <a:schemeClr val="tx2">
                  <a:lumMod val="20000"/>
                  <a:lumOff val="80000"/>
                </a:schemeClr>
              </a:solidFill>
            </a:endParaRPr>
          </a:p>
          <a:p>
            <a:pPr>
              <a:buFont typeface="Wingdings" pitchFamily="2" charset="2"/>
              <a:buChar char="ü"/>
            </a:pPr>
            <a:r>
              <a:rPr lang="pl-PL" sz="2000" b="1" dirty="0" smtClean="0">
                <a:solidFill>
                  <a:schemeClr val="tx2">
                    <a:lumMod val="20000"/>
                    <a:lumOff val="80000"/>
                  </a:schemeClr>
                </a:solidFill>
              </a:rPr>
              <a:t>  Poszukiwanie życia w układzie słonecznym – sondy</a:t>
            </a:r>
          </a:p>
          <a:p>
            <a:pPr>
              <a:buFont typeface="Wingdings" pitchFamily="2" charset="2"/>
              <a:buChar char="ü"/>
            </a:pPr>
            <a:r>
              <a:rPr lang="pl-PL" sz="2000" b="1" dirty="0" smtClean="0">
                <a:solidFill>
                  <a:schemeClr val="tx2">
                    <a:lumMod val="20000"/>
                    <a:lumOff val="80000"/>
                  </a:schemeClr>
                </a:solidFill>
              </a:rPr>
              <a:t>  Tworzenie roślin przystosowanych do uprawy na Marsie</a:t>
            </a:r>
          </a:p>
          <a:p>
            <a:pPr algn="ctr"/>
            <a:endParaRPr lang="pl-PL" sz="2800" b="1" dirty="0" smtClean="0">
              <a:solidFill>
                <a:schemeClr val="tx2">
                  <a:lumMod val="20000"/>
                  <a:lumOff val="80000"/>
                </a:schemeClr>
              </a:solidFill>
            </a:endParaRPr>
          </a:p>
          <a:p>
            <a:pPr algn="ctr"/>
            <a:endParaRPr lang="pl-PL" sz="2800" b="1" dirty="0" smtClean="0">
              <a:solidFill>
                <a:schemeClr val="tx2">
                  <a:lumMod val="20000"/>
                  <a:lumOff val="80000"/>
                </a:schemeClr>
              </a:solidFill>
            </a:endParaRPr>
          </a:p>
          <a:p>
            <a:pPr algn="ctr"/>
            <a:r>
              <a:rPr lang="pl-PL" sz="2800" b="1" dirty="0" smtClean="0">
                <a:solidFill>
                  <a:schemeClr val="tx2">
                    <a:lumMod val="20000"/>
                    <a:lumOff val="80000"/>
                  </a:schemeClr>
                </a:solidFill>
              </a:rPr>
              <a:t>Jakie jest prawdopodobieństwo znalezienia życia</a:t>
            </a:r>
          </a:p>
          <a:p>
            <a:pPr algn="ctr"/>
            <a:endParaRPr lang="pl-PL" sz="2800" b="1" dirty="0" smtClean="0">
              <a:solidFill>
                <a:schemeClr val="tx2">
                  <a:lumMod val="20000"/>
                  <a:lumOff val="80000"/>
                </a:schemeClr>
              </a:solidFill>
            </a:endParaRPr>
          </a:p>
          <a:p>
            <a:pPr>
              <a:buFont typeface="Wingdings" pitchFamily="2" charset="2"/>
              <a:buChar char="ü"/>
            </a:pPr>
            <a:r>
              <a:rPr lang="pl-PL" sz="2000" b="1" dirty="0" smtClean="0">
                <a:solidFill>
                  <a:schemeClr val="tx2">
                    <a:lumMod val="20000"/>
                    <a:lumOff val="80000"/>
                  </a:schemeClr>
                </a:solidFill>
              </a:rPr>
              <a:t>  Planety </a:t>
            </a:r>
            <a:r>
              <a:rPr lang="pl-PL" sz="2000" b="1" dirty="0" err="1" smtClean="0">
                <a:solidFill>
                  <a:schemeClr val="tx2">
                    <a:lumMod val="20000"/>
                    <a:lumOff val="80000"/>
                  </a:schemeClr>
                </a:solidFill>
              </a:rPr>
              <a:t>pozasłoneczne</a:t>
            </a:r>
            <a:r>
              <a:rPr lang="pl-PL" sz="2000" b="1" dirty="0" smtClean="0">
                <a:solidFill>
                  <a:schemeClr val="tx2">
                    <a:lumMod val="20000"/>
                    <a:lumOff val="80000"/>
                  </a:schemeClr>
                </a:solidFill>
              </a:rPr>
              <a:t> są powszechne </a:t>
            </a:r>
          </a:p>
          <a:p>
            <a:pPr>
              <a:buFont typeface="Wingdings" pitchFamily="2" charset="2"/>
              <a:buChar char="ü"/>
            </a:pPr>
            <a:r>
              <a:rPr lang="pl-PL" sz="2000" b="1" dirty="0" smtClean="0">
                <a:solidFill>
                  <a:schemeClr val="tx2">
                    <a:lumMod val="20000"/>
                    <a:lumOff val="80000"/>
                  </a:schemeClr>
                </a:solidFill>
              </a:rPr>
              <a:t>  Pierwiastki i molekuły potrzebne do powstania życia są powszechne</a:t>
            </a:r>
          </a:p>
          <a:p>
            <a:pPr>
              <a:buFont typeface="Wingdings" pitchFamily="2" charset="2"/>
              <a:buChar char="ü"/>
            </a:pPr>
            <a:r>
              <a:rPr lang="pl-PL" sz="2000" b="1" dirty="0" smtClean="0">
                <a:solidFill>
                  <a:schemeClr val="tx2">
                    <a:lumMod val="20000"/>
                    <a:lumOff val="80000"/>
                  </a:schemeClr>
                </a:solidFill>
              </a:rPr>
              <a:t>  Jakie warunki musi spełniać planeta i jej gwiazda macierzysta</a:t>
            </a:r>
          </a:p>
          <a:p>
            <a:endParaRPr lang="pl-PL" sz="2000" dirty="0">
              <a:solidFill>
                <a:schemeClr val="tx2">
                  <a:lumMod val="20000"/>
                  <a:lumOff val="80000"/>
                </a:schemeClr>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AutoShape 8" descr="Arktyczny metan 20 krotnie silniejszy od CO2 | ncbj.edu.p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082" name="AutoShape 10" descr="Arktyczny metan 20 krotnie silniejszy od CO2 | ncbj.edu.p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084" name="AutoShape 12" descr="Arktyczny metan 20 krotnie silniejszy od CO2 | ncbj.edu.p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090" name="AutoShape 18" descr="Etanoloamina – Wikipedia, wolna encyklop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092" name="AutoShape 20" descr="Etanoloamina – Wikipedia, wolna encyklop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094" name="AutoShape 22" descr="Etanoloamina – Wikipedia, wolna encyklop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18436" name="Picture 4" descr="https://www.science.org/cms/10.1126/science.359.6373.258/asset/b480fbfc-3c7b-4781-aa34-82144b5c7481/assets/graphic/359_258_f1.jpeg"/>
          <p:cNvPicPr>
            <a:picLocks noChangeAspect="1" noChangeArrowheads="1"/>
          </p:cNvPicPr>
          <p:nvPr/>
        </p:nvPicPr>
        <p:blipFill>
          <a:blip r:embed="rId2"/>
          <a:srcRect/>
          <a:stretch>
            <a:fillRect/>
          </a:stretch>
        </p:blipFill>
        <p:spPr bwMode="auto">
          <a:xfrm>
            <a:off x="-857288" y="-33933"/>
            <a:ext cx="10930014" cy="5191757"/>
          </a:xfrm>
          <a:prstGeom prst="rect">
            <a:avLst/>
          </a:prstGeom>
          <a:noFill/>
        </p:spPr>
      </p:pic>
      <p:sp>
        <p:nvSpPr>
          <p:cNvPr id="15" name="Prostokąt 14"/>
          <p:cNvSpPr/>
          <p:nvPr/>
        </p:nvSpPr>
        <p:spPr>
          <a:xfrm>
            <a:off x="4643438" y="714362"/>
            <a:ext cx="2998963" cy="523220"/>
          </a:xfrm>
          <a:prstGeom prst="rect">
            <a:avLst/>
          </a:prstGeom>
        </p:spPr>
        <p:txBody>
          <a:bodyPr wrap="none">
            <a:spAutoFit/>
          </a:bodyPr>
          <a:lstStyle/>
          <a:p>
            <a:r>
              <a:rPr lang="pl-PL" sz="2800" b="1" dirty="0" smtClean="0">
                <a:solidFill>
                  <a:schemeClr val="tx2">
                    <a:lumMod val="20000"/>
                    <a:lumOff val="80000"/>
                  </a:schemeClr>
                </a:solidFill>
              </a:rPr>
              <a:t>Dziękuję za uwagę </a:t>
            </a:r>
            <a:endParaRPr lang="pl-PL" sz="2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Prostokąt 4"/>
          <p:cNvSpPr/>
          <p:nvPr/>
        </p:nvSpPr>
        <p:spPr>
          <a:xfrm>
            <a:off x="3000364" y="428610"/>
            <a:ext cx="2745047" cy="646331"/>
          </a:xfrm>
          <a:prstGeom prst="rect">
            <a:avLst/>
          </a:prstGeom>
        </p:spPr>
        <p:txBody>
          <a:bodyPr wrap="none">
            <a:spAutoFit/>
          </a:bodyPr>
          <a:lstStyle/>
          <a:p>
            <a:r>
              <a:rPr lang="pl-PL" sz="3600" b="1" dirty="0" smtClean="0">
                <a:solidFill>
                  <a:schemeClr val="tx2">
                    <a:lumMod val="20000"/>
                    <a:lumOff val="80000"/>
                  </a:schemeClr>
                </a:solidFill>
              </a:rPr>
              <a:t>Astrobiologia</a:t>
            </a:r>
          </a:p>
        </p:txBody>
      </p:sp>
      <p:sp>
        <p:nvSpPr>
          <p:cNvPr id="4" name="Prostokąt 3"/>
          <p:cNvSpPr/>
          <p:nvPr/>
        </p:nvSpPr>
        <p:spPr>
          <a:xfrm>
            <a:off x="785786" y="1500180"/>
            <a:ext cx="2607252" cy="3847207"/>
          </a:xfrm>
          <a:prstGeom prst="rect">
            <a:avLst/>
          </a:prstGeom>
        </p:spPr>
        <p:txBody>
          <a:bodyPr wrap="none">
            <a:spAutoFit/>
          </a:bodyPr>
          <a:lstStyle/>
          <a:p>
            <a:r>
              <a:rPr lang="pl-PL" sz="2800" dirty="0" smtClean="0">
                <a:solidFill>
                  <a:schemeClr val="tx2">
                    <a:lumMod val="20000"/>
                    <a:lumOff val="80000"/>
                  </a:schemeClr>
                </a:solidFill>
              </a:rPr>
              <a:t>Cechy życia</a:t>
            </a:r>
          </a:p>
          <a:p>
            <a:endParaRPr lang="pl-PL" sz="2000" dirty="0" smtClean="0">
              <a:solidFill>
                <a:schemeClr val="tx2">
                  <a:lumMod val="20000"/>
                  <a:lumOff val="80000"/>
                </a:schemeClr>
              </a:solidFill>
            </a:endParaRPr>
          </a:p>
          <a:p>
            <a:r>
              <a:rPr lang="pl-PL" sz="2000" dirty="0" smtClean="0">
                <a:solidFill>
                  <a:schemeClr val="tx2">
                    <a:lumMod val="20000"/>
                    <a:lumOff val="80000"/>
                  </a:schemeClr>
                </a:solidFill>
              </a:rPr>
              <a:t>Homeostaza</a:t>
            </a:r>
          </a:p>
          <a:p>
            <a:r>
              <a:rPr lang="pl-PL" sz="2000" dirty="0" smtClean="0">
                <a:solidFill>
                  <a:schemeClr val="tx2">
                    <a:lumMod val="20000"/>
                    <a:lumOff val="80000"/>
                  </a:schemeClr>
                </a:solidFill>
              </a:rPr>
              <a:t>Hierarchia</a:t>
            </a:r>
          </a:p>
          <a:p>
            <a:r>
              <a:rPr lang="pl-PL" sz="2000" dirty="0" smtClean="0">
                <a:solidFill>
                  <a:schemeClr val="tx2">
                    <a:lumMod val="20000"/>
                    <a:lumOff val="80000"/>
                  </a:schemeClr>
                </a:solidFill>
              </a:rPr>
              <a:t>Metabolizm</a:t>
            </a:r>
          </a:p>
          <a:p>
            <a:r>
              <a:rPr lang="pl-PL" sz="2000" dirty="0" smtClean="0">
                <a:solidFill>
                  <a:schemeClr val="tx2">
                    <a:lumMod val="20000"/>
                    <a:lumOff val="80000"/>
                  </a:schemeClr>
                </a:solidFill>
              </a:rPr>
              <a:t>Wzrost </a:t>
            </a:r>
          </a:p>
          <a:p>
            <a:r>
              <a:rPr lang="pl-PL" sz="2000" dirty="0" smtClean="0">
                <a:solidFill>
                  <a:schemeClr val="tx2">
                    <a:lumMod val="20000"/>
                    <a:lumOff val="80000"/>
                  </a:schemeClr>
                </a:solidFill>
              </a:rPr>
              <a:t>Adaptacja</a:t>
            </a:r>
          </a:p>
          <a:p>
            <a:r>
              <a:rPr lang="pl-PL" sz="2000" dirty="0" smtClean="0">
                <a:solidFill>
                  <a:schemeClr val="tx2">
                    <a:lumMod val="20000"/>
                    <a:lumOff val="80000"/>
                  </a:schemeClr>
                </a:solidFill>
              </a:rPr>
              <a:t>Reakcja na bodźce</a:t>
            </a:r>
          </a:p>
          <a:p>
            <a:r>
              <a:rPr lang="pl-PL" sz="2000" dirty="0" smtClean="0">
                <a:solidFill>
                  <a:schemeClr val="tx2">
                    <a:lumMod val="20000"/>
                    <a:lumOff val="80000"/>
                  </a:schemeClr>
                </a:solidFill>
              </a:rPr>
              <a:t>Rozmnażanie</a:t>
            </a:r>
          </a:p>
          <a:p>
            <a:r>
              <a:rPr lang="pl-PL" sz="2000" dirty="0" smtClean="0">
                <a:solidFill>
                  <a:schemeClr val="tx2">
                    <a:lumMod val="20000"/>
                    <a:lumOff val="80000"/>
                  </a:schemeClr>
                </a:solidFill>
              </a:rPr>
              <a:t>Składowanie informacji</a:t>
            </a:r>
            <a:endParaRPr lang="pl-PL" dirty="0" smtClean="0">
              <a:solidFill>
                <a:schemeClr val="tx2">
                  <a:lumMod val="20000"/>
                  <a:lumOff val="80000"/>
                </a:schemeClr>
              </a:solidFill>
            </a:endParaRPr>
          </a:p>
          <a:p>
            <a:endParaRPr lang="pl-PL" dirty="0" smtClean="0">
              <a:solidFill>
                <a:schemeClr val="tx2">
                  <a:lumMod val="20000"/>
                  <a:lumOff val="80000"/>
                </a:schemeClr>
              </a:solidFill>
            </a:endParaRPr>
          </a:p>
          <a:p>
            <a:endParaRPr lang="pl-PL" dirty="0" smtClean="0">
              <a:solidFill>
                <a:schemeClr val="tx2">
                  <a:lumMod val="20000"/>
                  <a:lumOff val="80000"/>
                </a:schemeClr>
              </a:solidFill>
            </a:endParaRPr>
          </a:p>
        </p:txBody>
      </p:sp>
      <p:sp>
        <p:nvSpPr>
          <p:cNvPr id="6" name="Prostokąt 5"/>
          <p:cNvSpPr/>
          <p:nvPr/>
        </p:nvSpPr>
        <p:spPr>
          <a:xfrm>
            <a:off x="4357686" y="1785932"/>
            <a:ext cx="4429156" cy="3139321"/>
          </a:xfrm>
          <a:prstGeom prst="rect">
            <a:avLst/>
          </a:prstGeom>
        </p:spPr>
        <p:txBody>
          <a:bodyPr wrap="square">
            <a:spAutoFit/>
          </a:bodyPr>
          <a:lstStyle/>
          <a:p>
            <a:r>
              <a:rPr lang="pl-PL" sz="2000" dirty="0" smtClean="0">
                <a:solidFill>
                  <a:schemeClr val="tx2">
                    <a:lumMod val="20000"/>
                    <a:lumOff val="80000"/>
                  </a:schemeClr>
                </a:solidFill>
              </a:rPr>
              <a:t>Sztuczne życie z laboratorium:</a:t>
            </a:r>
          </a:p>
          <a:p>
            <a:r>
              <a:rPr lang="pl-PL" sz="2000" dirty="0" smtClean="0">
                <a:solidFill>
                  <a:schemeClr val="tx2">
                    <a:lumMod val="20000"/>
                    <a:lumOff val="80000"/>
                  </a:schemeClr>
                </a:solidFill>
              </a:rPr>
              <a:t>2009 - stworzenie sztucznego </a:t>
            </a:r>
            <a:r>
              <a:rPr lang="pl-PL" sz="2000" dirty="0" err="1" smtClean="0">
                <a:solidFill>
                  <a:schemeClr val="tx2">
                    <a:lumMod val="20000"/>
                    <a:lumOff val="80000"/>
                  </a:schemeClr>
                </a:solidFill>
              </a:rPr>
              <a:t>rybosomu</a:t>
            </a:r>
            <a:endParaRPr lang="pl-PL" sz="2000" dirty="0" smtClean="0">
              <a:solidFill>
                <a:schemeClr val="tx2">
                  <a:lumMod val="20000"/>
                  <a:lumOff val="80000"/>
                </a:schemeClr>
              </a:solidFill>
            </a:endParaRPr>
          </a:p>
          <a:p>
            <a:r>
              <a:rPr lang="pl-PL" sz="2000" dirty="0" smtClean="0">
                <a:solidFill>
                  <a:schemeClr val="tx2">
                    <a:lumMod val="20000"/>
                    <a:lumOff val="80000"/>
                  </a:schemeClr>
                </a:solidFill>
              </a:rPr>
              <a:t>2010 - stworzenie sztucznej komórki</a:t>
            </a:r>
          </a:p>
          <a:p>
            <a:endParaRPr lang="pl-PL" sz="2000" dirty="0" smtClean="0">
              <a:solidFill>
                <a:schemeClr val="tx2">
                  <a:lumMod val="20000"/>
                  <a:lumOff val="80000"/>
                </a:schemeClr>
              </a:solidFill>
            </a:endParaRPr>
          </a:p>
          <a:p>
            <a:endParaRPr lang="pl-PL" sz="2000" dirty="0" smtClean="0">
              <a:solidFill>
                <a:schemeClr val="tx2">
                  <a:lumMod val="20000"/>
                  <a:lumOff val="80000"/>
                </a:schemeClr>
              </a:solidFill>
            </a:endParaRPr>
          </a:p>
          <a:p>
            <a:r>
              <a:rPr lang="pl-PL" sz="2000" dirty="0" smtClean="0">
                <a:solidFill>
                  <a:schemeClr val="tx2">
                    <a:lumMod val="20000"/>
                    <a:lumOff val="80000"/>
                  </a:schemeClr>
                </a:solidFill>
              </a:rPr>
              <a:t>Nie udało się zaobserwować w laboratorium samoczynne powstanie życia z odpowiednich molekuł i pierwiastków. </a:t>
            </a:r>
          </a:p>
          <a:p>
            <a:endParaRPr lang="pl-PL" dirty="0" smtClean="0">
              <a:solidFill>
                <a:schemeClr val="tx2">
                  <a:lumMod val="20000"/>
                  <a:lumOff val="80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51272_widok_ziemi_z_kosmosu_chmury.jpg"/>
          <p:cNvPicPr>
            <a:picLocks noChangeAspect="1"/>
          </p:cNvPicPr>
          <p:nvPr/>
        </p:nvPicPr>
        <p:blipFill>
          <a:blip r:embed="rId2" cstate="print"/>
          <a:stretch>
            <a:fillRect/>
          </a:stretch>
        </p:blipFill>
        <p:spPr>
          <a:xfrm>
            <a:off x="0" y="0"/>
            <a:ext cx="9144000" cy="6084094"/>
          </a:xfrm>
          <a:prstGeom prst="rect">
            <a:avLst/>
          </a:prstGeom>
        </p:spPr>
      </p:pic>
      <p:sp>
        <p:nvSpPr>
          <p:cNvPr id="3" name="pole tekstowe 2"/>
          <p:cNvSpPr txBox="1"/>
          <p:nvPr/>
        </p:nvSpPr>
        <p:spPr>
          <a:xfrm>
            <a:off x="2571736" y="2571750"/>
            <a:ext cx="5415906" cy="2739211"/>
          </a:xfrm>
          <a:prstGeom prst="rect">
            <a:avLst/>
          </a:prstGeom>
          <a:noFill/>
        </p:spPr>
        <p:txBody>
          <a:bodyPr wrap="none" rtlCol="0">
            <a:spAutoFit/>
          </a:bodyPr>
          <a:lstStyle/>
          <a:p>
            <a:r>
              <a:rPr lang="pl-PL" sz="3200" b="1" dirty="0" err="1" smtClean="0">
                <a:effectLst>
                  <a:glow rad="139700">
                    <a:schemeClr val="bg1">
                      <a:alpha val="40000"/>
                    </a:schemeClr>
                  </a:glow>
                  <a:outerShdw blurRad="38100" dist="38100" dir="2700000" algn="tl">
                    <a:srgbClr val="000000">
                      <a:alpha val="43137"/>
                    </a:srgbClr>
                  </a:outerShdw>
                </a:effectLst>
              </a:rPr>
              <a:t>Ekstremofile</a:t>
            </a:r>
            <a:endParaRPr lang="pl-PL" sz="3200" b="1" dirty="0" smtClean="0">
              <a:effectLst>
                <a:glow rad="139700">
                  <a:schemeClr val="bg1">
                    <a:alpha val="40000"/>
                  </a:schemeClr>
                </a:glow>
                <a:outerShdw blurRad="38100" dist="38100" dir="2700000" algn="tl">
                  <a:srgbClr val="000000">
                    <a:alpha val="43137"/>
                  </a:srgbClr>
                </a:outerShdw>
              </a:effectLst>
            </a:endParaRPr>
          </a:p>
          <a:p>
            <a:endParaRPr lang="pl-PL" sz="2400" b="1" dirty="0" smtClean="0">
              <a:effectLst>
                <a:glow rad="139700">
                  <a:schemeClr val="bg1">
                    <a:alpha val="40000"/>
                  </a:schemeClr>
                </a:glow>
                <a:outerShdw blurRad="38100" dist="38100" dir="2700000" algn="tl">
                  <a:srgbClr val="000000">
                    <a:alpha val="43137"/>
                  </a:srgbClr>
                </a:outerShdw>
              </a:effectLst>
            </a:endParaRPr>
          </a:p>
          <a:p>
            <a:pPr>
              <a:buFont typeface="Arial" pitchFamily="34" charset="0"/>
              <a:buChar char="•"/>
            </a:pPr>
            <a:r>
              <a:rPr lang="pl-PL" sz="2400" b="1" dirty="0" smtClean="0">
                <a:effectLst>
                  <a:glow rad="139700">
                    <a:schemeClr val="bg1">
                      <a:alpha val="40000"/>
                    </a:schemeClr>
                  </a:glow>
                  <a:outerShdw blurRad="38100" dist="38100" dir="2700000" algn="tl">
                    <a:srgbClr val="000000">
                      <a:alpha val="43137"/>
                    </a:srgbClr>
                  </a:outerShdw>
                </a:effectLst>
              </a:rPr>
              <a:t>  Wierzchnie warstwy atmosfery (50 km)</a:t>
            </a:r>
          </a:p>
          <a:p>
            <a:pPr>
              <a:buFont typeface="Arial" pitchFamily="34" charset="0"/>
              <a:buChar char="•"/>
            </a:pPr>
            <a:r>
              <a:rPr lang="pl-PL" sz="2400" b="1" dirty="0" smtClean="0">
                <a:effectLst>
                  <a:glow rad="139700">
                    <a:schemeClr val="bg1">
                      <a:alpha val="40000"/>
                    </a:schemeClr>
                  </a:glow>
                  <a:outerShdw blurRad="38100" dist="38100" dir="2700000" algn="tl">
                    <a:srgbClr val="000000">
                      <a:alpha val="43137"/>
                    </a:srgbClr>
                  </a:outerShdw>
                </a:effectLst>
              </a:rPr>
              <a:t>  Kominy hydrotermalne na dnie oceanu</a:t>
            </a:r>
          </a:p>
          <a:p>
            <a:pPr>
              <a:buFont typeface="Arial" pitchFamily="34" charset="0"/>
              <a:buChar char="•"/>
            </a:pPr>
            <a:r>
              <a:rPr lang="pl-PL" sz="2400" b="1" dirty="0" smtClean="0">
                <a:effectLst>
                  <a:glow rad="139700">
                    <a:schemeClr val="bg1">
                      <a:alpha val="40000"/>
                    </a:schemeClr>
                  </a:glow>
                  <a:outerShdw blurRad="38100" dist="38100" dir="2700000" algn="tl">
                    <a:srgbClr val="000000">
                      <a:alpha val="43137"/>
                    </a:srgbClr>
                  </a:outerShdw>
                </a:effectLst>
              </a:rPr>
              <a:t>  Wewnątrz skał </a:t>
            </a:r>
          </a:p>
          <a:p>
            <a:pPr>
              <a:buFont typeface="Arial" pitchFamily="34" charset="0"/>
              <a:buChar char="•"/>
            </a:pPr>
            <a:r>
              <a:rPr lang="pl-PL" sz="2400" b="1" dirty="0" smtClean="0">
                <a:effectLst>
                  <a:glow rad="139700">
                    <a:schemeClr val="bg1">
                      <a:alpha val="40000"/>
                    </a:schemeClr>
                  </a:glow>
                  <a:outerShdw blurRad="38100" dist="38100" dir="2700000" algn="tl">
                    <a:srgbClr val="000000">
                      <a:alpha val="43137"/>
                    </a:srgbClr>
                  </a:outerShdw>
                </a:effectLst>
              </a:rPr>
              <a:t>  Ekstremalne temperatury i ciśnienia</a:t>
            </a:r>
          </a:p>
          <a:p>
            <a:endParaRPr lang="pl-PL" sz="2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7" name="pole tekstowe 6"/>
          <p:cNvSpPr txBox="1"/>
          <p:nvPr/>
        </p:nvSpPr>
        <p:spPr>
          <a:xfrm>
            <a:off x="4429124" y="571486"/>
            <a:ext cx="4550669" cy="5016758"/>
          </a:xfrm>
          <a:prstGeom prst="rect">
            <a:avLst/>
          </a:prstGeom>
          <a:noFill/>
        </p:spPr>
        <p:txBody>
          <a:bodyPr wrap="none" rtlCol="0">
            <a:spAutoFit/>
          </a:bodyPr>
          <a:lstStyle/>
          <a:p>
            <a:r>
              <a:rPr lang="pl-PL" sz="2000" dirty="0" err="1" smtClean="0">
                <a:solidFill>
                  <a:schemeClr val="tx2">
                    <a:lumMod val="20000"/>
                    <a:lumOff val="80000"/>
                  </a:schemeClr>
                </a:solidFill>
              </a:rPr>
              <a:t>Śinice</a:t>
            </a:r>
            <a:r>
              <a:rPr lang="pl-PL" sz="2000" dirty="0" smtClean="0">
                <a:solidFill>
                  <a:schemeClr val="tx2">
                    <a:lumMod val="20000"/>
                    <a:lumOff val="80000"/>
                  </a:schemeClr>
                </a:solidFill>
              </a:rPr>
              <a:t> - przestrzeń kosmiczna</a:t>
            </a:r>
          </a:p>
          <a:p>
            <a:endParaRPr lang="pl-PL" sz="2000" dirty="0" smtClean="0">
              <a:solidFill>
                <a:schemeClr val="tx2">
                  <a:lumMod val="20000"/>
                  <a:lumOff val="80000"/>
                </a:schemeClr>
              </a:solidFill>
            </a:endParaRPr>
          </a:p>
          <a:p>
            <a:endParaRPr lang="pl-PL" sz="2000" dirty="0" smtClean="0">
              <a:solidFill>
                <a:schemeClr val="tx2">
                  <a:lumMod val="20000"/>
                  <a:lumOff val="80000"/>
                </a:schemeClr>
              </a:solidFill>
            </a:endParaRPr>
          </a:p>
          <a:p>
            <a:endParaRPr lang="pl-PL" sz="2000" dirty="0">
              <a:solidFill>
                <a:schemeClr val="tx2">
                  <a:lumMod val="20000"/>
                  <a:lumOff val="80000"/>
                </a:schemeClr>
              </a:solidFill>
            </a:endParaRPr>
          </a:p>
          <a:p>
            <a:endParaRPr lang="pl-PL" sz="2000" dirty="0">
              <a:solidFill>
                <a:schemeClr val="tx2">
                  <a:lumMod val="20000"/>
                  <a:lumOff val="80000"/>
                </a:schemeClr>
              </a:solidFill>
            </a:endParaRPr>
          </a:p>
          <a:p>
            <a:r>
              <a:rPr lang="pl-PL" sz="2000" dirty="0" err="1" smtClean="0">
                <a:solidFill>
                  <a:schemeClr val="tx2">
                    <a:lumMod val="20000"/>
                    <a:lumOff val="80000"/>
                  </a:schemeClr>
                </a:solidFill>
              </a:rPr>
              <a:t>Deinococus</a:t>
            </a:r>
            <a:r>
              <a:rPr lang="pl-PL" sz="2000" dirty="0" smtClean="0">
                <a:solidFill>
                  <a:schemeClr val="tx2">
                    <a:lumMod val="20000"/>
                    <a:lumOff val="80000"/>
                  </a:schemeClr>
                </a:solidFill>
              </a:rPr>
              <a:t> </a:t>
            </a:r>
            <a:r>
              <a:rPr lang="pl-PL" sz="2000" dirty="0" err="1" smtClean="0">
                <a:solidFill>
                  <a:schemeClr val="tx2">
                    <a:lumMod val="20000"/>
                    <a:lumOff val="80000"/>
                  </a:schemeClr>
                </a:solidFill>
              </a:rPr>
              <a:t>radiodurance</a:t>
            </a:r>
            <a:r>
              <a:rPr lang="pl-PL" sz="2000" dirty="0">
                <a:solidFill>
                  <a:schemeClr val="tx2">
                    <a:lumMod val="20000"/>
                    <a:lumOff val="80000"/>
                  </a:schemeClr>
                </a:solidFill>
              </a:rPr>
              <a:t> </a:t>
            </a:r>
            <a:endParaRPr lang="pl-PL" sz="2000" dirty="0" smtClean="0">
              <a:solidFill>
                <a:schemeClr val="tx2">
                  <a:lumMod val="20000"/>
                  <a:lumOff val="80000"/>
                </a:schemeClr>
              </a:solidFill>
            </a:endParaRPr>
          </a:p>
          <a:p>
            <a:pPr>
              <a:buFontTx/>
              <a:buChar char="-"/>
            </a:pPr>
            <a:r>
              <a:rPr lang="pl-PL" sz="2000" dirty="0" smtClean="0">
                <a:solidFill>
                  <a:schemeClr val="tx2">
                    <a:lumMod val="20000"/>
                    <a:lumOff val="80000"/>
                  </a:schemeClr>
                </a:solidFill>
              </a:rPr>
              <a:t> przetrwa promieniowanie 500x większe </a:t>
            </a:r>
          </a:p>
          <a:p>
            <a:r>
              <a:rPr lang="pl-PL" sz="2000" dirty="0" smtClean="0">
                <a:solidFill>
                  <a:schemeClr val="tx2">
                    <a:lumMod val="20000"/>
                    <a:lumOff val="80000"/>
                  </a:schemeClr>
                </a:solidFill>
              </a:rPr>
              <a:t>niż człowiek</a:t>
            </a:r>
            <a:endParaRPr lang="pl-PL" sz="2000" dirty="0">
              <a:solidFill>
                <a:schemeClr val="tx2">
                  <a:lumMod val="20000"/>
                  <a:lumOff val="80000"/>
                </a:schemeClr>
              </a:solidFill>
            </a:endParaRPr>
          </a:p>
          <a:p>
            <a:endParaRPr lang="pl-PL" sz="2000" dirty="0" smtClean="0">
              <a:solidFill>
                <a:schemeClr val="tx2">
                  <a:lumMod val="20000"/>
                  <a:lumOff val="80000"/>
                </a:schemeClr>
              </a:solidFill>
            </a:endParaRPr>
          </a:p>
          <a:p>
            <a:endParaRPr lang="pl-PL" sz="2000" dirty="0" smtClean="0">
              <a:solidFill>
                <a:schemeClr val="tx2">
                  <a:lumMod val="20000"/>
                  <a:lumOff val="80000"/>
                </a:schemeClr>
              </a:solidFill>
            </a:endParaRPr>
          </a:p>
          <a:p>
            <a:r>
              <a:rPr lang="pl-PL" sz="2000" dirty="0" smtClean="0">
                <a:solidFill>
                  <a:schemeClr val="tx2">
                    <a:lumMod val="20000"/>
                    <a:lumOff val="80000"/>
                  </a:schemeClr>
                </a:solidFill>
              </a:rPr>
              <a:t>Niesporczaki</a:t>
            </a:r>
          </a:p>
          <a:p>
            <a:pPr>
              <a:buFontTx/>
              <a:buChar char="-"/>
            </a:pPr>
            <a:r>
              <a:rPr lang="pl-PL" sz="2000" dirty="0" smtClean="0">
                <a:solidFill>
                  <a:schemeClr val="tx2">
                    <a:lumMod val="20000"/>
                    <a:lumOff val="80000"/>
                  </a:schemeClr>
                </a:solidFill>
              </a:rPr>
              <a:t> Prawie od zera absolutnego do +150</a:t>
            </a:r>
          </a:p>
          <a:p>
            <a:pPr>
              <a:buFontTx/>
              <a:buChar char="-"/>
            </a:pPr>
            <a:r>
              <a:rPr lang="pl-PL" sz="2000" dirty="0">
                <a:solidFill>
                  <a:schemeClr val="tx2">
                    <a:lumMod val="20000"/>
                    <a:lumOff val="80000"/>
                  </a:schemeClr>
                </a:solidFill>
              </a:rPr>
              <a:t> </a:t>
            </a:r>
            <a:r>
              <a:rPr lang="pl-PL" sz="2000" dirty="0" smtClean="0">
                <a:solidFill>
                  <a:schemeClr val="tx2">
                    <a:lumMod val="20000"/>
                    <a:lumOff val="80000"/>
                  </a:schemeClr>
                </a:solidFill>
              </a:rPr>
              <a:t>100 lat bez wody</a:t>
            </a:r>
          </a:p>
          <a:p>
            <a:pPr>
              <a:buFontTx/>
              <a:buChar char="-"/>
            </a:pPr>
            <a:r>
              <a:rPr lang="pl-PL" sz="2000" dirty="0" smtClean="0">
                <a:solidFill>
                  <a:schemeClr val="tx2">
                    <a:lumMod val="20000"/>
                    <a:lumOff val="80000"/>
                  </a:schemeClr>
                </a:solidFill>
              </a:rPr>
              <a:t> 6000 atmosfer lub przestrzeń kosmiczna </a:t>
            </a:r>
          </a:p>
          <a:p>
            <a:endParaRPr lang="pl-PL" sz="2000" dirty="0">
              <a:solidFill>
                <a:schemeClr val="tx2">
                  <a:lumMod val="20000"/>
                  <a:lumOff val="80000"/>
                </a:schemeClr>
              </a:solidFill>
            </a:endParaRPr>
          </a:p>
          <a:p>
            <a:endParaRPr lang="pl-PL" sz="2000" dirty="0">
              <a:solidFill>
                <a:schemeClr val="tx2">
                  <a:lumMod val="20000"/>
                  <a:lumOff val="80000"/>
                </a:schemeClr>
              </a:solidFill>
            </a:endParaRPr>
          </a:p>
        </p:txBody>
      </p:sp>
      <p:pic>
        <p:nvPicPr>
          <p:cNvPr id="25602" name="Picture 2" descr="Bakterie. - Sadistic.pl"/>
          <p:cNvPicPr>
            <a:picLocks noChangeAspect="1" noChangeArrowheads="1"/>
          </p:cNvPicPr>
          <p:nvPr/>
        </p:nvPicPr>
        <p:blipFill>
          <a:blip r:embed="rId3"/>
          <a:srcRect/>
          <a:stretch>
            <a:fillRect/>
          </a:stretch>
        </p:blipFill>
        <p:spPr bwMode="auto">
          <a:xfrm>
            <a:off x="1285852" y="214296"/>
            <a:ext cx="2555875" cy="1435100"/>
          </a:xfrm>
          <a:prstGeom prst="rect">
            <a:avLst/>
          </a:prstGeom>
          <a:noFill/>
        </p:spPr>
      </p:pic>
      <p:sp>
        <p:nvSpPr>
          <p:cNvPr id="25604" name="AutoShape 4" descr="Deinococcus radiodurans"/>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25606" name="AutoShape 6" descr="Deinococcus radiodurans"/>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25608" name="Picture 8" descr="deinococcus radiodurans - Keyword Search - Science Photo Library"/>
          <p:cNvPicPr>
            <a:picLocks noChangeAspect="1" noChangeArrowheads="1"/>
          </p:cNvPicPr>
          <p:nvPr/>
        </p:nvPicPr>
        <p:blipFill>
          <a:blip r:embed="rId4"/>
          <a:srcRect/>
          <a:stretch>
            <a:fillRect/>
          </a:stretch>
        </p:blipFill>
        <p:spPr bwMode="auto">
          <a:xfrm>
            <a:off x="714348" y="1571618"/>
            <a:ext cx="1538288" cy="1922463"/>
          </a:xfrm>
          <a:prstGeom prst="rect">
            <a:avLst/>
          </a:prstGeom>
          <a:noFill/>
        </p:spPr>
      </p:pic>
      <p:pic>
        <p:nvPicPr>
          <p:cNvPr id="25610" name="Picture 10" descr="Nebraska's Water Bears • Nebraskaland Magazine"/>
          <p:cNvPicPr>
            <a:picLocks noChangeAspect="1" noChangeArrowheads="1"/>
          </p:cNvPicPr>
          <p:nvPr/>
        </p:nvPicPr>
        <p:blipFill>
          <a:blip r:embed="rId5"/>
          <a:srcRect/>
          <a:stretch>
            <a:fillRect/>
          </a:stretch>
        </p:blipFill>
        <p:spPr bwMode="auto">
          <a:xfrm>
            <a:off x="1643042" y="3429006"/>
            <a:ext cx="2349500" cy="1563688"/>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undefined"/>
          <p:cNvPicPr>
            <a:picLocks noChangeAspect="1" noChangeArrowheads="1"/>
          </p:cNvPicPr>
          <p:nvPr/>
        </p:nvPicPr>
        <p:blipFill>
          <a:blip r:embed="rId2"/>
          <a:srcRect/>
          <a:stretch>
            <a:fillRect/>
          </a:stretch>
        </p:blipFill>
        <p:spPr bwMode="auto">
          <a:xfrm>
            <a:off x="1071538" y="93662"/>
            <a:ext cx="6837363" cy="5049838"/>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ASA's Cassini spacecraft captured dramatic plumes, both large and small, spray water ice out from many locations along the famed 'tiger stripes' near the south pole of Saturn's moon Enceladus."/>
          <p:cNvPicPr>
            <a:picLocks noChangeAspect="1" noChangeArrowheads="1"/>
          </p:cNvPicPr>
          <p:nvPr/>
        </p:nvPicPr>
        <p:blipFill>
          <a:blip r:embed="rId2"/>
          <a:srcRect/>
          <a:stretch>
            <a:fillRect/>
          </a:stretch>
        </p:blipFill>
        <p:spPr bwMode="auto">
          <a:xfrm>
            <a:off x="-357222" y="-3205163"/>
            <a:ext cx="13501688" cy="8348663"/>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1451</TotalTime>
  <Words>536</Words>
  <Application>Microsoft Office PowerPoint</Application>
  <PresentationFormat>Pokaz na ekranie (16:9)</PresentationFormat>
  <Paragraphs>146</Paragraphs>
  <Slides>42</Slides>
  <Notes>2</Notes>
  <HiddenSlides>0</HiddenSlides>
  <MMClips>0</MMClips>
  <ScaleCrop>false</ScaleCrop>
  <HeadingPairs>
    <vt:vector size="4" baseType="variant">
      <vt:variant>
        <vt:lpstr>Motyw</vt:lpstr>
      </vt:variant>
      <vt:variant>
        <vt:i4>1</vt:i4>
      </vt:variant>
      <vt:variant>
        <vt:lpstr>Tytuły slajdów</vt:lpstr>
      </vt:variant>
      <vt:variant>
        <vt:i4>42</vt:i4>
      </vt:variant>
    </vt:vector>
  </HeadingPairs>
  <TitlesOfParts>
    <vt:vector size="43" baseType="lpstr">
      <vt:lpstr>Motyw pakietu Office</vt:lpstr>
      <vt:lpstr>Slajd 1</vt:lpstr>
      <vt:lpstr>Slajd 2</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Slajd 20</vt:lpstr>
      <vt:lpstr>Slajd 21</vt:lpstr>
      <vt:lpstr>Slajd 22</vt:lpstr>
      <vt:lpstr>Slajd 23</vt:lpstr>
      <vt:lpstr>Slajd 24</vt:lpstr>
      <vt:lpstr>Slajd 25</vt:lpstr>
      <vt:lpstr>Slajd 26</vt:lpstr>
      <vt:lpstr>Slajd 27</vt:lpstr>
      <vt:lpstr>Slajd 28</vt:lpstr>
      <vt:lpstr>Slajd 29</vt:lpstr>
      <vt:lpstr>Slajd 30</vt:lpstr>
      <vt:lpstr>Slajd 31</vt:lpstr>
      <vt:lpstr>Slajd 32</vt:lpstr>
      <vt:lpstr>Slajd 33</vt:lpstr>
      <vt:lpstr>Slajd 34</vt:lpstr>
      <vt:lpstr>Slajd 35</vt:lpstr>
      <vt:lpstr>Slajd 36</vt:lpstr>
      <vt:lpstr>Slajd 37</vt:lpstr>
      <vt:lpstr>Slajd 38</vt:lpstr>
      <vt:lpstr>Slajd 39</vt:lpstr>
      <vt:lpstr>Slajd 40</vt:lpstr>
      <vt:lpstr>Slajd 41</vt:lpstr>
      <vt:lpstr>Slajd 42</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Życie we wszechświecie</dc:title>
  <dc:creator>admin</dc:creator>
  <cp:lastModifiedBy>admin</cp:lastModifiedBy>
  <cp:revision>125</cp:revision>
  <dcterms:created xsi:type="dcterms:W3CDTF">2023-03-21T12:51:46Z</dcterms:created>
  <dcterms:modified xsi:type="dcterms:W3CDTF">2024-02-27T12:59:49Z</dcterms:modified>
</cp:coreProperties>
</file>